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Lst>
  <p:sldIdLst>
    <p:sldId id="256" r:id="rId2"/>
    <p:sldId id="257" r:id="rId3"/>
    <p:sldId id="278" r:id="rId4"/>
    <p:sldId id="258" r:id="rId5"/>
    <p:sldId id="259" r:id="rId6"/>
    <p:sldId id="282" r:id="rId7"/>
    <p:sldId id="283" r:id="rId8"/>
    <p:sldId id="260" r:id="rId9"/>
    <p:sldId id="261" r:id="rId10"/>
    <p:sldId id="262" r:id="rId11"/>
    <p:sldId id="269" r:id="rId12"/>
    <p:sldId id="271" r:id="rId13"/>
    <p:sldId id="270" r:id="rId14"/>
    <p:sldId id="263" r:id="rId15"/>
    <p:sldId id="264" r:id="rId16"/>
    <p:sldId id="266" r:id="rId17"/>
    <p:sldId id="267" r:id="rId18"/>
    <p:sldId id="268" r:id="rId19"/>
    <p:sldId id="276" r:id="rId20"/>
    <p:sldId id="277" r:id="rId21"/>
    <p:sldId id="281" r:id="rId22"/>
    <p:sldId id="279" r:id="rId23"/>
    <p:sldId id="280" r:id="rId24"/>
    <p:sldId id="274"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66" d="100"/>
          <a:sy n="66" d="100"/>
        </p:scale>
        <p:origin x="38" y="533"/>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66AD12-340E-45E2-9B54-C4A85BD01048}" type="doc">
      <dgm:prSet loTypeId="urn:microsoft.com/office/officeart/2005/8/layout/vProcess5" loCatId="process" qsTypeId="urn:microsoft.com/office/officeart/2005/8/quickstyle/simple4" qsCatId="simple" csTypeId="urn:microsoft.com/office/officeart/2005/8/colors/colorful2" csCatId="colorful" phldr="1"/>
      <dgm:spPr/>
      <dgm:t>
        <a:bodyPr/>
        <a:lstStyle/>
        <a:p>
          <a:endParaRPr lang="en-US"/>
        </a:p>
      </dgm:t>
    </dgm:pt>
    <dgm:pt modelId="{5316947E-E627-499C-88D7-AFF248821762}">
      <dgm:prSet/>
      <dgm:spPr/>
      <dgm:t>
        <a:bodyPr/>
        <a:lstStyle/>
        <a:p>
          <a:r>
            <a:rPr lang="en-US" b="0" i="0" dirty="0"/>
            <a:t>The US Census Bureau has published California Census Data which has 10 types of metrics such as the population, median income, median housing price, and so on for each block group in California. The dataset also serves as an input for project scoping and tries to specify the functional and nonfunctional r requirements for it.</a:t>
          </a:r>
          <a:endParaRPr lang="en-US" dirty="0"/>
        </a:p>
      </dgm:t>
    </dgm:pt>
    <dgm:pt modelId="{03A5D113-A3A3-4998-AE92-AE560DB736A6}" type="parTrans" cxnId="{5F219D5C-5118-47CC-8595-9A0C670369B9}">
      <dgm:prSet/>
      <dgm:spPr/>
      <dgm:t>
        <a:bodyPr/>
        <a:lstStyle/>
        <a:p>
          <a:endParaRPr lang="en-US"/>
        </a:p>
      </dgm:t>
    </dgm:pt>
    <dgm:pt modelId="{9726643C-B2C4-43E3-B51D-CE38C422FE69}" type="sibTrans" cxnId="{5F219D5C-5118-47CC-8595-9A0C670369B9}">
      <dgm:prSet/>
      <dgm:spPr/>
      <dgm:t>
        <a:bodyPr/>
        <a:lstStyle/>
        <a:p>
          <a:endParaRPr lang="en-US"/>
        </a:p>
      </dgm:t>
    </dgm:pt>
    <dgm:pt modelId="{C117768A-C6EC-4DB6-A6F5-56D25AD5EF11}">
      <dgm:prSet/>
      <dgm:spPr/>
      <dgm:t>
        <a:bodyPr/>
        <a:lstStyle/>
        <a:p>
          <a:r>
            <a:rPr lang="en-US" b="0" i="0" dirty="0"/>
            <a:t>The project aims at building a model of housing prices to predict median house values in California using the provided dataset. This model should learn from the data and be able to predict the median housing price in any district, given all the other metrics.</a:t>
          </a:r>
        </a:p>
        <a:p>
          <a:r>
            <a:rPr lang="en-US" b="0" i="0" dirty="0"/>
            <a:t>Districts or block groups are the smallest geographical units for which the US Census Bureau publishes sample data (a block group typically has a population of 600 to 3,000 people). There are 20,640 districts in the project dataset.</a:t>
          </a:r>
          <a:endParaRPr lang="en-US" dirty="0"/>
        </a:p>
      </dgm:t>
    </dgm:pt>
    <dgm:pt modelId="{FC5B388E-0A94-41E1-8A33-D8C2450705BD}" type="parTrans" cxnId="{6EFE3A73-1E7A-481B-8CE9-E08ED4B2011E}">
      <dgm:prSet/>
      <dgm:spPr/>
      <dgm:t>
        <a:bodyPr/>
        <a:lstStyle/>
        <a:p>
          <a:endParaRPr lang="en-US"/>
        </a:p>
      </dgm:t>
    </dgm:pt>
    <dgm:pt modelId="{08D35DC4-81C1-4BED-BF8F-DCC089A959C0}" type="sibTrans" cxnId="{6EFE3A73-1E7A-481B-8CE9-E08ED4B2011E}">
      <dgm:prSet/>
      <dgm:spPr/>
      <dgm:t>
        <a:bodyPr/>
        <a:lstStyle/>
        <a:p>
          <a:endParaRPr lang="en-US"/>
        </a:p>
      </dgm:t>
    </dgm:pt>
    <dgm:pt modelId="{CDFEB2B6-1E57-4D4A-BDF0-B7EFC5B61BFD}" type="pres">
      <dgm:prSet presAssocID="{8266AD12-340E-45E2-9B54-C4A85BD01048}" presName="outerComposite" presStyleCnt="0">
        <dgm:presLayoutVars>
          <dgm:chMax val="5"/>
          <dgm:dir/>
          <dgm:resizeHandles val="exact"/>
        </dgm:presLayoutVars>
      </dgm:prSet>
      <dgm:spPr/>
    </dgm:pt>
    <dgm:pt modelId="{BA4C7BA1-4373-44DE-A146-2EDADD2E1B2C}" type="pres">
      <dgm:prSet presAssocID="{8266AD12-340E-45E2-9B54-C4A85BD01048}" presName="dummyMaxCanvas" presStyleCnt="0">
        <dgm:presLayoutVars/>
      </dgm:prSet>
      <dgm:spPr/>
    </dgm:pt>
    <dgm:pt modelId="{911B28E2-131F-4248-A8E2-E7BE67E20573}" type="pres">
      <dgm:prSet presAssocID="{8266AD12-340E-45E2-9B54-C4A85BD01048}" presName="TwoNodes_1" presStyleLbl="node1" presStyleIdx="0" presStyleCnt="2">
        <dgm:presLayoutVars>
          <dgm:bulletEnabled val="1"/>
        </dgm:presLayoutVars>
      </dgm:prSet>
      <dgm:spPr/>
    </dgm:pt>
    <dgm:pt modelId="{163FFBFF-13B7-498D-BB0A-9BBFDED6B2A7}" type="pres">
      <dgm:prSet presAssocID="{8266AD12-340E-45E2-9B54-C4A85BD01048}" presName="TwoNodes_2" presStyleLbl="node1" presStyleIdx="1" presStyleCnt="2" custScaleX="113189">
        <dgm:presLayoutVars>
          <dgm:bulletEnabled val="1"/>
        </dgm:presLayoutVars>
      </dgm:prSet>
      <dgm:spPr/>
    </dgm:pt>
    <dgm:pt modelId="{E5BDF6D6-521D-4392-8386-AD34BD873421}" type="pres">
      <dgm:prSet presAssocID="{8266AD12-340E-45E2-9B54-C4A85BD01048}" presName="TwoConn_1-2" presStyleLbl="fgAccFollowNode1" presStyleIdx="0" presStyleCnt="1">
        <dgm:presLayoutVars>
          <dgm:bulletEnabled val="1"/>
        </dgm:presLayoutVars>
      </dgm:prSet>
      <dgm:spPr/>
    </dgm:pt>
    <dgm:pt modelId="{54DFCF6A-771C-4EBD-9EC4-33A17C449C27}" type="pres">
      <dgm:prSet presAssocID="{8266AD12-340E-45E2-9B54-C4A85BD01048}" presName="TwoNodes_1_text" presStyleLbl="node1" presStyleIdx="1" presStyleCnt="2">
        <dgm:presLayoutVars>
          <dgm:bulletEnabled val="1"/>
        </dgm:presLayoutVars>
      </dgm:prSet>
      <dgm:spPr/>
    </dgm:pt>
    <dgm:pt modelId="{D6D4D23F-12E1-4DA8-B4A9-0899FFD21904}" type="pres">
      <dgm:prSet presAssocID="{8266AD12-340E-45E2-9B54-C4A85BD01048}" presName="TwoNodes_2_text" presStyleLbl="node1" presStyleIdx="1" presStyleCnt="2">
        <dgm:presLayoutVars>
          <dgm:bulletEnabled val="1"/>
        </dgm:presLayoutVars>
      </dgm:prSet>
      <dgm:spPr/>
    </dgm:pt>
  </dgm:ptLst>
  <dgm:cxnLst>
    <dgm:cxn modelId="{1D2D1211-8918-4E8E-85B4-A7480E49143A}" type="presOf" srcId="{8266AD12-340E-45E2-9B54-C4A85BD01048}" destId="{CDFEB2B6-1E57-4D4A-BDF0-B7EFC5B61BFD}" srcOrd="0" destOrd="0" presId="urn:microsoft.com/office/officeart/2005/8/layout/vProcess5"/>
    <dgm:cxn modelId="{5F219D5C-5118-47CC-8595-9A0C670369B9}" srcId="{8266AD12-340E-45E2-9B54-C4A85BD01048}" destId="{5316947E-E627-499C-88D7-AFF248821762}" srcOrd="0" destOrd="0" parTransId="{03A5D113-A3A3-4998-AE92-AE560DB736A6}" sibTransId="{9726643C-B2C4-43E3-B51D-CE38C422FE69}"/>
    <dgm:cxn modelId="{6EFE3A73-1E7A-481B-8CE9-E08ED4B2011E}" srcId="{8266AD12-340E-45E2-9B54-C4A85BD01048}" destId="{C117768A-C6EC-4DB6-A6F5-56D25AD5EF11}" srcOrd="1" destOrd="0" parTransId="{FC5B388E-0A94-41E1-8A33-D8C2450705BD}" sibTransId="{08D35DC4-81C1-4BED-BF8F-DCC089A959C0}"/>
    <dgm:cxn modelId="{8ED48793-8E8D-43D5-9AF9-AC2B6C5B1AB2}" type="presOf" srcId="{C117768A-C6EC-4DB6-A6F5-56D25AD5EF11}" destId="{163FFBFF-13B7-498D-BB0A-9BBFDED6B2A7}" srcOrd="0" destOrd="0" presId="urn:microsoft.com/office/officeart/2005/8/layout/vProcess5"/>
    <dgm:cxn modelId="{EDB9F699-5DCB-4D43-9BE7-C1D4B446D575}" type="presOf" srcId="{9726643C-B2C4-43E3-B51D-CE38C422FE69}" destId="{E5BDF6D6-521D-4392-8386-AD34BD873421}" srcOrd="0" destOrd="0" presId="urn:microsoft.com/office/officeart/2005/8/layout/vProcess5"/>
    <dgm:cxn modelId="{4BDE6FA7-2E92-40EA-8F67-90CBAAEFDB8A}" type="presOf" srcId="{5316947E-E627-499C-88D7-AFF248821762}" destId="{911B28E2-131F-4248-A8E2-E7BE67E20573}" srcOrd="0" destOrd="0" presId="urn:microsoft.com/office/officeart/2005/8/layout/vProcess5"/>
    <dgm:cxn modelId="{94BF40B3-E4D0-4ACF-AFB7-7049D070DB5F}" type="presOf" srcId="{C117768A-C6EC-4DB6-A6F5-56D25AD5EF11}" destId="{D6D4D23F-12E1-4DA8-B4A9-0899FFD21904}" srcOrd="1" destOrd="0" presId="urn:microsoft.com/office/officeart/2005/8/layout/vProcess5"/>
    <dgm:cxn modelId="{D956EECE-80C2-4EB8-8D93-283CFD4B0C8B}" type="presOf" srcId="{5316947E-E627-499C-88D7-AFF248821762}" destId="{54DFCF6A-771C-4EBD-9EC4-33A17C449C27}" srcOrd="1" destOrd="0" presId="urn:microsoft.com/office/officeart/2005/8/layout/vProcess5"/>
    <dgm:cxn modelId="{7B7FC35C-A259-40F8-AF8B-F5E8CB79A920}" type="presParOf" srcId="{CDFEB2B6-1E57-4D4A-BDF0-B7EFC5B61BFD}" destId="{BA4C7BA1-4373-44DE-A146-2EDADD2E1B2C}" srcOrd="0" destOrd="0" presId="urn:microsoft.com/office/officeart/2005/8/layout/vProcess5"/>
    <dgm:cxn modelId="{02D71884-F6AA-46C5-BAAF-BA55EF41037B}" type="presParOf" srcId="{CDFEB2B6-1E57-4D4A-BDF0-B7EFC5B61BFD}" destId="{911B28E2-131F-4248-A8E2-E7BE67E20573}" srcOrd="1" destOrd="0" presId="urn:microsoft.com/office/officeart/2005/8/layout/vProcess5"/>
    <dgm:cxn modelId="{C1D8EC4F-0498-4527-874E-7CAF609A3BF9}" type="presParOf" srcId="{CDFEB2B6-1E57-4D4A-BDF0-B7EFC5B61BFD}" destId="{163FFBFF-13B7-498D-BB0A-9BBFDED6B2A7}" srcOrd="2" destOrd="0" presId="urn:microsoft.com/office/officeart/2005/8/layout/vProcess5"/>
    <dgm:cxn modelId="{39935687-19A2-4BAF-8CC5-5DF9EAB49BBE}" type="presParOf" srcId="{CDFEB2B6-1E57-4D4A-BDF0-B7EFC5B61BFD}" destId="{E5BDF6D6-521D-4392-8386-AD34BD873421}" srcOrd="3" destOrd="0" presId="urn:microsoft.com/office/officeart/2005/8/layout/vProcess5"/>
    <dgm:cxn modelId="{33491BB6-4766-43FD-8E72-EB749F8F512F}" type="presParOf" srcId="{CDFEB2B6-1E57-4D4A-BDF0-B7EFC5B61BFD}" destId="{54DFCF6A-771C-4EBD-9EC4-33A17C449C27}" srcOrd="4" destOrd="0" presId="urn:microsoft.com/office/officeart/2005/8/layout/vProcess5"/>
    <dgm:cxn modelId="{82AC00F6-2D9D-4D58-9D2F-29FAA1677C21}" type="presParOf" srcId="{CDFEB2B6-1E57-4D4A-BDF0-B7EFC5B61BFD}" destId="{D6D4D23F-12E1-4DA8-B4A9-0899FFD21904}"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EB38B1-39F8-4A7E-BDF0-2BF87E415E79}" type="doc">
      <dgm:prSet loTypeId="urn:microsoft.com/office/officeart/2005/8/layout/hierarchy1" loCatId="hierarchy" qsTypeId="urn:microsoft.com/office/officeart/2005/8/quickstyle/simple4" qsCatId="simple" csTypeId="urn:microsoft.com/office/officeart/2005/8/colors/accent1_2" csCatId="accent1" phldr="1"/>
      <dgm:spPr/>
      <dgm:t>
        <a:bodyPr/>
        <a:lstStyle/>
        <a:p>
          <a:endParaRPr lang="en-US"/>
        </a:p>
      </dgm:t>
    </dgm:pt>
    <dgm:pt modelId="{B3624478-C085-4FAC-BFBF-9463CA41702C}">
      <dgm:prSet/>
      <dgm:spPr/>
      <dgm:t>
        <a:bodyPr/>
        <a:lstStyle/>
        <a:p>
          <a:r>
            <a:rPr lang="tr-TR" dirty="0" err="1"/>
            <a:t>With</a:t>
          </a:r>
          <a:r>
            <a:rPr lang="tr-TR" dirty="0"/>
            <a:t> 79 </a:t>
          </a:r>
          <a:r>
            <a:rPr lang="tr-TR" dirty="0" err="1"/>
            <a:t>explanatory</a:t>
          </a:r>
          <a:r>
            <a:rPr lang="tr-TR" dirty="0"/>
            <a:t> </a:t>
          </a:r>
          <a:r>
            <a:rPr lang="tr-TR" dirty="0" err="1"/>
            <a:t>variables</a:t>
          </a:r>
          <a:r>
            <a:rPr lang="tr-TR" dirty="0"/>
            <a:t> </a:t>
          </a:r>
          <a:r>
            <a:rPr lang="tr-TR" dirty="0" err="1"/>
            <a:t>describing</a:t>
          </a:r>
          <a:r>
            <a:rPr lang="tr-TR" dirty="0"/>
            <a:t> (</a:t>
          </a:r>
          <a:r>
            <a:rPr lang="tr-TR" dirty="0" err="1"/>
            <a:t>almost</a:t>
          </a:r>
          <a:r>
            <a:rPr lang="tr-TR" dirty="0"/>
            <a:t>) </a:t>
          </a:r>
          <a:r>
            <a:rPr lang="tr-TR" dirty="0" err="1"/>
            <a:t>every</a:t>
          </a:r>
          <a:r>
            <a:rPr lang="tr-TR" dirty="0"/>
            <a:t> </a:t>
          </a:r>
          <a:r>
            <a:rPr lang="tr-TR" dirty="0" err="1"/>
            <a:t>aspect</a:t>
          </a:r>
          <a:r>
            <a:rPr lang="tr-TR" dirty="0"/>
            <a:t> of </a:t>
          </a:r>
          <a:r>
            <a:rPr lang="tr-TR" dirty="0" err="1"/>
            <a:t>residential</a:t>
          </a:r>
          <a:r>
            <a:rPr lang="tr-TR" dirty="0"/>
            <a:t> </a:t>
          </a:r>
          <a:r>
            <a:rPr lang="tr-TR" dirty="0" err="1"/>
            <a:t>homes</a:t>
          </a:r>
          <a:r>
            <a:rPr lang="tr-TR" dirty="0"/>
            <a:t> in </a:t>
          </a:r>
          <a:r>
            <a:rPr lang="tr-TR" dirty="0" err="1"/>
            <a:t>Ames</a:t>
          </a:r>
          <a:r>
            <a:rPr lang="tr-TR" dirty="0"/>
            <a:t>, Iowa, </a:t>
          </a:r>
          <a:r>
            <a:rPr lang="tr-TR" dirty="0" err="1"/>
            <a:t>this</a:t>
          </a:r>
          <a:r>
            <a:rPr lang="tr-TR" dirty="0"/>
            <a:t> </a:t>
          </a:r>
          <a:r>
            <a:rPr lang="tr-TR" dirty="0" err="1"/>
            <a:t>competition</a:t>
          </a:r>
          <a:r>
            <a:rPr lang="tr-TR" dirty="0"/>
            <a:t> </a:t>
          </a:r>
          <a:r>
            <a:rPr lang="tr-TR" dirty="0" err="1"/>
            <a:t>challenges</a:t>
          </a:r>
          <a:r>
            <a:rPr lang="tr-TR" dirty="0"/>
            <a:t> </a:t>
          </a:r>
          <a:r>
            <a:rPr lang="tr-TR" dirty="0" err="1"/>
            <a:t>you</a:t>
          </a:r>
          <a:r>
            <a:rPr lang="tr-TR" dirty="0"/>
            <a:t> </a:t>
          </a:r>
          <a:r>
            <a:rPr lang="tr-TR" dirty="0" err="1"/>
            <a:t>to</a:t>
          </a:r>
          <a:r>
            <a:rPr lang="tr-TR" dirty="0"/>
            <a:t> </a:t>
          </a:r>
          <a:r>
            <a:rPr lang="tr-TR" dirty="0" err="1"/>
            <a:t>predict</a:t>
          </a:r>
          <a:r>
            <a:rPr lang="tr-TR" dirty="0"/>
            <a:t> </a:t>
          </a:r>
          <a:r>
            <a:rPr lang="tr-TR" dirty="0" err="1"/>
            <a:t>the</a:t>
          </a:r>
          <a:r>
            <a:rPr lang="tr-TR" dirty="0"/>
            <a:t> final </a:t>
          </a:r>
          <a:r>
            <a:rPr lang="tr-TR" dirty="0" err="1"/>
            <a:t>price</a:t>
          </a:r>
          <a:r>
            <a:rPr lang="tr-TR" dirty="0"/>
            <a:t> of </a:t>
          </a:r>
          <a:r>
            <a:rPr lang="tr-TR" dirty="0" err="1"/>
            <a:t>each</a:t>
          </a:r>
          <a:r>
            <a:rPr lang="tr-TR" dirty="0"/>
            <a:t> </a:t>
          </a:r>
          <a:r>
            <a:rPr lang="tr-TR" dirty="0" err="1"/>
            <a:t>home</a:t>
          </a:r>
          <a:r>
            <a:rPr lang="tr-TR" dirty="0"/>
            <a:t>. (</a:t>
          </a:r>
          <a:r>
            <a:rPr lang="tr-TR" dirty="0" err="1"/>
            <a:t>Kaggle</a:t>
          </a:r>
          <a:r>
            <a:rPr lang="tr-TR" dirty="0"/>
            <a:t> – Advanced House </a:t>
          </a:r>
          <a:r>
            <a:rPr lang="tr-TR" dirty="0" err="1"/>
            <a:t>Regression</a:t>
          </a:r>
          <a:r>
            <a:rPr lang="tr-TR" dirty="0"/>
            <a:t> </a:t>
          </a:r>
          <a:r>
            <a:rPr lang="tr-TR" dirty="0" err="1"/>
            <a:t>Technique</a:t>
          </a:r>
          <a:r>
            <a:rPr lang="tr-TR" dirty="0"/>
            <a:t>)</a:t>
          </a:r>
          <a:endParaRPr lang="en-US" dirty="0"/>
        </a:p>
      </dgm:t>
    </dgm:pt>
    <dgm:pt modelId="{2182145D-B14D-4AF1-8253-2D7EEE034D65}" type="parTrans" cxnId="{CD056EF7-33CA-4404-BF05-4D5BAA656CB8}">
      <dgm:prSet/>
      <dgm:spPr/>
      <dgm:t>
        <a:bodyPr/>
        <a:lstStyle/>
        <a:p>
          <a:endParaRPr lang="en-US"/>
        </a:p>
      </dgm:t>
    </dgm:pt>
    <dgm:pt modelId="{12EA8CE4-7EC1-4F7B-9DA7-1DC3B7CCC075}" type="sibTrans" cxnId="{CD056EF7-33CA-4404-BF05-4D5BAA656CB8}">
      <dgm:prSet/>
      <dgm:spPr/>
      <dgm:t>
        <a:bodyPr/>
        <a:lstStyle/>
        <a:p>
          <a:endParaRPr lang="en-US"/>
        </a:p>
      </dgm:t>
    </dgm:pt>
    <dgm:pt modelId="{C77A4431-2600-4B02-AC59-292DD44028F8}">
      <dgm:prSet/>
      <dgm:spPr/>
      <dgm:t>
        <a:bodyPr/>
        <a:lstStyle/>
        <a:p>
          <a:endParaRPr lang="en-US" b="0" i="0" dirty="0"/>
        </a:p>
        <a:p>
          <a:pPr>
            <a:buFont typeface="Arial" panose="020B0604020202020204" pitchFamily="34" charset="0"/>
            <a:buChar char="•"/>
          </a:pPr>
          <a:r>
            <a:rPr lang="en-US" b="1" i="0" dirty="0" err="1"/>
            <a:t>SalePrice</a:t>
          </a:r>
          <a:r>
            <a:rPr lang="en-US" b="0" i="0" dirty="0"/>
            <a:t> - the property's sale price in dollars. This is the target variable that you're trying to predict.</a:t>
          </a:r>
          <a:endParaRPr lang="tr-TR" b="0" i="0" dirty="0"/>
        </a:p>
        <a:p>
          <a:pPr>
            <a:buFont typeface="Arial" panose="020B0604020202020204" pitchFamily="34" charset="0"/>
            <a:buChar char="•"/>
          </a:pPr>
          <a:r>
            <a:rPr lang="tr-TR" b="1" i="0" dirty="0" err="1"/>
            <a:t>MSSubClass</a:t>
          </a:r>
          <a:r>
            <a:rPr lang="tr-TR" b="0" i="0" dirty="0"/>
            <a:t>: </a:t>
          </a:r>
          <a:r>
            <a:rPr lang="tr-TR" b="0" i="0" dirty="0" err="1"/>
            <a:t>The</a:t>
          </a:r>
          <a:r>
            <a:rPr lang="tr-TR" b="0" i="0" dirty="0"/>
            <a:t> </a:t>
          </a:r>
          <a:r>
            <a:rPr lang="tr-TR" b="0" i="0" dirty="0" err="1"/>
            <a:t>building</a:t>
          </a:r>
          <a:r>
            <a:rPr lang="tr-TR" b="0" i="0" dirty="0"/>
            <a:t> </a:t>
          </a:r>
          <a:r>
            <a:rPr lang="tr-TR" b="0" i="0" dirty="0" err="1"/>
            <a:t>class</a:t>
          </a:r>
          <a:endParaRPr lang="tr-TR" b="0" i="0" dirty="0"/>
        </a:p>
        <a:p>
          <a:pPr>
            <a:buFont typeface="Arial" panose="020B0604020202020204" pitchFamily="34" charset="0"/>
            <a:buChar char="•"/>
          </a:pPr>
          <a:r>
            <a:rPr lang="en-US" b="1" i="0" dirty="0" err="1"/>
            <a:t>MSZoning</a:t>
          </a:r>
          <a:r>
            <a:rPr lang="en-US" b="0" i="0" dirty="0"/>
            <a:t>: The general zoning classification</a:t>
          </a:r>
        </a:p>
        <a:p>
          <a:pPr>
            <a:buFont typeface="Arial" panose="020B0604020202020204" pitchFamily="34" charset="0"/>
            <a:buChar char="•"/>
          </a:pPr>
          <a:r>
            <a:rPr lang="en-US" b="1" i="0" dirty="0" err="1"/>
            <a:t>LotFrontage</a:t>
          </a:r>
          <a:r>
            <a:rPr lang="en-US" b="0" i="0" dirty="0"/>
            <a:t>: Linear feet of street connected to property</a:t>
          </a:r>
          <a:endParaRPr lang="en-US" dirty="0"/>
        </a:p>
      </dgm:t>
    </dgm:pt>
    <dgm:pt modelId="{E9B84440-8F57-4470-B3EA-3F61A7B1145A}" type="parTrans" cxnId="{5913E5AD-6981-46E5-AE92-FC07CCD8E73E}">
      <dgm:prSet/>
      <dgm:spPr/>
      <dgm:t>
        <a:bodyPr/>
        <a:lstStyle/>
        <a:p>
          <a:endParaRPr lang="en-US"/>
        </a:p>
      </dgm:t>
    </dgm:pt>
    <dgm:pt modelId="{59C17AA8-91E2-4A7F-A0ED-6A8779313938}" type="sibTrans" cxnId="{5913E5AD-6981-46E5-AE92-FC07CCD8E73E}">
      <dgm:prSet/>
      <dgm:spPr/>
      <dgm:t>
        <a:bodyPr/>
        <a:lstStyle/>
        <a:p>
          <a:endParaRPr lang="en-US"/>
        </a:p>
      </dgm:t>
    </dgm:pt>
    <dgm:pt modelId="{5EA72831-9F0A-43C0-8569-FD2C8FAD0605}" type="pres">
      <dgm:prSet presAssocID="{4CEB38B1-39F8-4A7E-BDF0-2BF87E415E79}" presName="hierChild1" presStyleCnt="0">
        <dgm:presLayoutVars>
          <dgm:chPref val="1"/>
          <dgm:dir/>
          <dgm:animOne val="branch"/>
          <dgm:animLvl val="lvl"/>
          <dgm:resizeHandles/>
        </dgm:presLayoutVars>
      </dgm:prSet>
      <dgm:spPr/>
    </dgm:pt>
    <dgm:pt modelId="{D68F3C39-7A9F-4C01-9D13-79DCA44668A5}" type="pres">
      <dgm:prSet presAssocID="{B3624478-C085-4FAC-BFBF-9463CA41702C}" presName="hierRoot1" presStyleCnt="0"/>
      <dgm:spPr/>
    </dgm:pt>
    <dgm:pt modelId="{AF35AD1C-E626-418A-8F6C-020985C5F212}" type="pres">
      <dgm:prSet presAssocID="{B3624478-C085-4FAC-BFBF-9463CA41702C}" presName="composite" presStyleCnt="0"/>
      <dgm:spPr/>
    </dgm:pt>
    <dgm:pt modelId="{78FF3DA5-6C58-4DA8-BC3C-40B442112AA6}" type="pres">
      <dgm:prSet presAssocID="{B3624478-C085-4FAC-BFBF-9463CA41702C}" presName="background" presStyleLbl="node0" presStyleIdx="0" presStyleCnt="2"/>
      <dgm:spPr/>
    </dgm:pt>
    <dgm:pt modelId="{1C8E136A-2D28-4D52-AA2E-9B0FC88FC4CE}" type="pres">
      <dgm:prSet presAssocID="{B3624478-C085-4FAC-BFBF-9463CA41702C}" presName="text" presStyleLbl="fgAcc0" presStyleIdx="0" presStyleCnt="2">
        <dgm:presLayoutVars>
          <dgm:chPref val="3"/>
        </dgm:presLayoutVars>
      </dgm:prSet>
      <dgm:spPr/>
    </dgm:pt>
    <dgm:pt modelId="{94FB6C54-3BB2-4119-8222-5F1984CF44E7}" type="pres">
      <dgm:prSet presAssocID="{B3624478-C085-4FAC-BFBF-9463CA41702C}" presName="hierChild2" presStyleCnt="0"/>
      <dgm:spPr/>
    </dgm:pt>
    <dgm:pt modelId="{FEC55A79-5660-472B-ACF5-069F3B1AD3DB}" type="pres">
      <dgm:prSet presAssocID="{C77A4431-2600-4B02-AC59-292DD44028F8}" presName="hierRoot1" presStyleCnt="0"/>
      <dgm:spPr/>
    </dgm:pt>
    <dgm:pt modelId="{A21E0E93-3C95-4AF5-A4C3-3D9AF8D5F034}" type="pres">
      <dgm:prSet presAssocID="{C77A4431-2600-4B02-AC59-292DD44028F8}" presName="composite" presStyleCnt="0"/>
      <dgm:spPr/>
    </dgm:pt>
    <dgm:pt modelId="{23BF53B9-60FC-4A7A-969D-E3489E4F0AD3}" type="pres">
      <dgm:prSet presAssocID="{C77A4431-2600-4B02-AC59-292DD44028F8}" presName="background" presStyleLbl="node0" presStyleIdx="1" presStyleCnt="2"/>
      <dgm:spPr/>
    </dgm:pt>
    <dgm:pt modelId="{E3A436A0-6641-46A9-8A33-5E7D252FDA30}" type="pres">
      <dgm:prSet presAssocID="{C77A4431-2600-4B02-AC59-292DD44028F8}" presName="text" presStyleLbl="fgAcc0" presStyleIdx="1" presStyleCnt="2">
        <dgm:presLayoutVars>
          <dgm:chPref val="3"/>
        </dgm:presLayoutVars>
      </dgm:prSet>
      <dgm:spPr/>
    </dgm:pt>
    <dgm:pt modelId="{CA6749F3-6919-4D00-A1A4-11E770552CA7}" type="pres">
      <dgm:prSet presAssocID="{C77A4431-2600-4B02-AC59-292DD44028F8}" presName="hierChild2" presStyleCnt="0"/>
      <dgm:spPr/>
    </dgm:pt>
  </dgm:ptLst>
  <dgm:cxnLst>
    <dgm:cxn modelId="{47B66163-106E-414B-ACC8-AE97E4A9513D}" type="presOf" srcId="{C77A4431-2600-4B02-AC59-292DD44028F8}" destId="{E3A436A0-6641-46A9-8A33-5E7D252FDA30}" srcOrd="0" destOrd="0" presId="urn:microsoft.com/office/officeart/2005/8/layout/hierarchy1"/>
    <dgm:cxn modelId="{E381824D-A87B-4E0A-BC8A-53C2DEDF0C54}" type="presOf" srcId="{B3624478-C085-4FAC-BFBF-9463CA41702C}" destId="{1C8E136A-2D28-4D52-AA2E-9B0FC88FC4CE}" srcOrd="0" destOrd="0" presId="urn:microsoft.com/office/officeart/2005/8/layout/hierarchy1"/>
    <dgm:cxn modelId="{793782AD-3E17-406F-B5A2-4F1B45DA128A}" type="presOf" srcId="{4CEB38B1-39F8-4A7E-BDF0-2BF87E415E79}" destId="{5EA72831-9F0A-43C0-8569-FD2C8FAD0605}" srcOrd="0" destOrd="0" presId="urn:microsoft.com/office/officeart/2005/8/layout/hierarchy1"/>
    <dgm:cxn modelId="{5913E5AD-6981-46E5-AE92-FC07CCD8E73E}" srcId="{4CEB38B1-39F8-4A7E-BDF0-2BF87E415E79}" destId="{C77A4431-2600-4B02-AC59-292DD44028F8}" srcOrd="1" destOrd="0" parTransId="{E9B84440-8F57-4470-B3EA-3F61A7B1145A}" sibTransId="{59C17AA8-91E2-4A7F-A0ED-6A8779313938}"/>
    <dgm:cxn modelId="{CD056EF7-33CA-4404-BF05-4D5BAA656CB8}" srcId="{4CEB38B1-39F8-4A7E-BDF0-2BF87E415E79}" destId="{B3624478-C085-4FAC-BFBF-9463CA41702C}" srcOrd="0" destOrd="0" parTransId="{2182145D-B14D-4AF1-8253-2D7EEE034D65}" sibTransId="{12EA8CE4-7EC1-4F7B-9DA7-1DC3B7CCC075}"/>
    <dgm:cxn modelId="{10D02469-B8F9-4609-ABF7-4E13C51F7B09}" type="presParOf" srcId="{5EA72831-9F0A-43C0-8569-FD2C8FAD0605}" destId="{D68F3C39-7A9F-4C01-9D13-79DCA44668A5}" srcOrd="0" destOrd="0" presId="urn:microsoft.com/office/officeart/2005/8/layout/hierarchy1"/>
    <dgm:cxn modelId="{15A997C7-7371-4441-9D09-37CDF80BF907}" type="presParOf" srcId="{D68F3C39-7A9F-4C01-9D13-79DCA44668A5}" destId="{AF35AD1C-E626-418A-8F6C-020985C5F212}" srcOrd="0" destOrd="0" presId="urn:microsoft.com/office/officeart/2005/8/layout/hierarchy1"/>
    <dgm:cxn modelId="{72A05F01-8019-43E9-A3B1-7A6BF555F8B6}" type="presParOf" srcId="{AF35AD1C-E626-418A-8F6C-020985C5F212}" destId="{78FF3DA5-6C58-4DA8-BC3C-40B442112AA6}" srcOrd="0" destOrd="0" presId="urn:microsoft.com/office/officeart/2005/8/layout/hierarchy1"/>
    <dgm:cxn modelId="{AC57468C-6B9C-4ED0-BE4A-4A74A3EFCAC3}" type="presParOf" srcId="{AF35AD1C-E626-418A-8F6C-020985C5F212}" destId="{1C8E136A-2D28-4D52-AA2E-9B0FC88FC4CE}" srcOrd="1" destOrd="0" presId="urn:microsoft.com/office/officeart/2005/8/layout/hierarchy1"/>
    <dgm:cxn modelId="{4C347CB7-DD45-4D82-9988-011BFD4E567F}" type="presParOf" srcId="{D68F3C39-7A9F-4C01-9D13-79DCA44668A5}" destId="{94FB6C54-3BB2-4119-8222-5F1984CF44E7}" srcOrd="1" destOrd="0" presId="urn:microsoft.com/office/officeart/2005/8/layout/hierarchy1"/>
    <dgm:cxn modelId="{1EF47C88-4186-4B9F-9676-677FA01468D0}" type="presParOf" srcId="{5EA72831-9F0A-43C0-8569-FD2C8FAD0605}" destId="{FEC55A79-5660-472B-ACF5-069F3B1AD3DB}" srcOrd="1" destOrd="0" presId="urn:microsoft.com/office/officeart/2005/8/layout/hierarchy1"/>
    <dgm:cxn modelId="{DE316306-B16A-46E2-885A-277CCB2E2500}" type="presParOf" srcId="{FEC55A79-5660-472B-ACF5-069F3B1AD3DB}" destId="{A21E0E93-3C95-4AF5-A4C3-3D9AF8D5F034}" srcOrd="0" destOrd="0" presId="urn:microsoft.com/office/officeart/2005/8/layout/hierarchy1"/>
    <dgm:cxn modelId="{3A564E8E-2014-4297-910D-9B7BB6A03E22}" type="presParOf" srcId="{A21E0E93-3C95-4AF5-A4C3-3D9AF8D5F034}" destId="{23BF53B9-60FC-4A7A-969D-E3489E4F0AD3}" srcOrd="0" destOrd="0" presId="urn:microsoft.com/office/officeart/2005/8/layout/hierarchy1"/>
    <dgm:cxn modelId="{E2DD0CEB-62CB-480B-B0B4-FFF8813EA3A8}" type="presParOf" srcId="{A21E0E93-3C95-4AF5-A4C3-3D9AF8D5F034}" destId="{E3A436A0-6641-46A9-8A33-5E7D252FDA30}" srcOrd="1" destOrd="0" presId="urn:microsoft.com/office/officeart/2005/8/layout/hierarchy1"/>
    <dgm:cxn modelId="{F6A8F156-4D4E-458C-96EB-155783B091B5}" type="presParOf" srcId="{FEC55A79-5660-472B-ACF5-069F3B1AD3DB}" destId="{CA6749F3-6919-4D00-A1A4-11E770552CA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1B28E2-131F-4248-A8E2-E7BE67E20573}">
      <dsp:nvSpPr>
        <dsp:cNvPr id="0" name=""/>
        <dsp:cNvSpPr/>
      </dsp:nvSpPr>
      <dsp:spPr>
        <a:xfrm>
          <a:off x="-221838" y="0"/>
          <a:ext cx="6727983" cy="1514133"/>
        </a:xfrm>
        <a:prstGeom prst="roundRect">
          <a:avLst>
            <a:gd name="adj" fmla="val 10000"/>
          </a:avLst>
        </a:prstGeom>
        <a:blipFill rotWithShape="1">
          <a:blip xmlns:r="http://schemas.openxmlformats.org/officeDocument/2006/relationships" r:embed="rId1">
            <a:duotone>
              <a:schemeClr val="accent2">
                <a:hueOff val="0"/>
                <a:satOff val="0"/>
                <a:lumOff val="0"/>
                <a:alphaOff val="0"/>
                <a:tint val="98000"/>
                <a:lumMod val="102000"/>
              </a:schemeClr>
              <a:schemeClr val="accent2">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0" i="0" kern="1200" dirty="0"/>
            <a:t>The US Census Bureau has published California Census Data which has 10 types of metrics such as the population, median income, median housing price, and so on for each block group in California. The dataset also serves as an input for project scoping and tries to specify the functional and nonfunctional r requirements for it.</a:t>
          </a:r>
          <a:endParaRPr lang="en-US" sz="1100" kern="1200" dirty="0"/>
        </a:p>
      </dsp:txBody>
      <dsp:txXfrm>
        <a:off x="-177491" y="44347"/>
        <a:ext cx="5163009" cy="1425439"/>
      </dsp:txXfrm>
    </dsp:sp>
    <dsp:sp modelId="{163FFBFF-13B7-498D-BB0A-9BBFDED6B2A7}">
      <dsp:nvSpPr>
        <dsp:cNvPr id="0" name=""/>
        <dsp:cNvSpPr/>
      </dsp:nvSpPr>
      <dsp:spPr>
        <a:xfrm>
          <a:off x="521775" y="1850607"/>
          <a:ext cx="7615337" cy="1514133"/>
        </a:xfrm>
        <a:prstGeom prst="roundRect">
          <a:avLst>
            <a:gd name="adj" fmla="val 10000"/>
          </a:avLst>
        </a:prstGeom>
        <a:blipFill rotWithShape="1">
          <a:blip xmlns:r="http://schemas.openxmlformats.org/officeDocument/2006/relationships" r:embed="rId1">
            <a:duotone>
              <a:schemeClr val="accent2">
                <a:hueOff val="113439"/>
                <a:satOff val="13039"/>
                <a:lumOff val="-10393"/>
                <a:alphaOff val="0"/>
                <a:tint val="98000"/>
                <a:lumMod val="102000"/>
              </a:schemeClr>
              <a:schemeClr val="accent2">
                <a:hueOff val="113439"/>
                <a:satOff val="13039"/>
                <a:lumOff val="-10393"/>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0" i="0" kern="1200" dirty="0"/>
            <a:t>The project aims at building a model of housing prices to predict median house values in California using the provided dataset. This model should learn from the data and be able to predict the median housing price in any district, given all the other metrics.</a:t>
          </a:r>
        </a:p>
        <a:p>
          <a:pPr marL="0" lvl="0" indent="0" algn="l" defTabSz="488950">
            <a:lnSpc>
              <a:spcPct val="90000"/>
            </a:lnSpc>
            <a:spcBef>
              <a:spcPct val="0"/>
            </a:spcBef>
            <a:spcAft>
              <a:spcPct val="35000"/>
            </a:spcAft>
            <a:buNone/>
          </a:pPr>
          <a:r>
            <a:rPr lang="en-US" sz="1100" b="0" i="0" kern="1200" dirty="0"/>
            <a:t>Districts or block groups are the smallest geographical units for which the US Census Bureau publishes sample data (a block group typically has a population of 600 to 3,000 people). There are 20,640 districts in the project dataset.</a:t>
          </a:r>
          <a:endParaRPr lang="en-US" sz="1100" kern="1200" dirty="0"/>
        </a:p>
      </dsp:txBody>
      <dsp:txXfrm>
        <a:off x="566122" y="1894954"/>
        <a:ext cx="5068769" cy="1425439"/>
      </dsp:txXfrm>
    </dsp:sp>
    <dsp:sp modelId="{E5BDF6D6-521D-4392-8386-AD34BD873421}">
      <dsp:nvSpPr>
        <dsp:cNvPr id="0" name=""/>
        <dsp:cNvSpPr/>
      </dsp:nvSpPr>
      <dsp:spPr>
        <a:xfrm>
          <a:off x="5521958" y="1190277"/>
          <a:ext cx="984186" cy="984186"/>
        </a:xfrm>
        <a:prstGeom prst="downArrow">
          <a:avLst>
            <a:gd name="adj1" fmla="val 55000"/>
            <a:gd name="adj2" fmla="val 45000"/>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743400" y="1190277"/>
        <a:ext cx="541302" cy="7406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FF3DA5-6C58-4DA8-BC3C-40B442112AA6}">
      <dsp:nvSpPr>
        <dsp:cNvPr id="0" name=""/>
        <dsp:cNvSpPr/>
      </dsp:nvSpPr>
      <dsp:spPr>
        <a:xfrm>
          <a:off x="966" y="426598"/>
          <a:ext cx="3391432" cy="2153559"/>
        </a:xfrm>
        <a:prstGeom prst="roundRect">
          <a:avLst>
            <a:gd name="adj" fmla="val 10000"/>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sp>
    <dsp:sp modelId="{1C8E136A-2D28-4D52-AA2E-9B0FC88FC4CE}">
      <dsp:nvSpPr>
        <dsp:cNvPr id="0" name=""/>
        <dsp:cNvSpPr/>
      </dsp:nvSpPr>
      <dsp:spPr>
        <a:xfrm>
          <a:off x="377792" y="784582"/>
          <a:ext cx="3391432" cy="2153559"/>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tr-TR" sz="1300" kern="1200" dirty="0" err="1"/>
            <a:t>With</a:t>
          </a:r>
          <a:r>
            <a:rPr lang="tr-TR" sz="1300" kern="1200" dirty="0"/>
            <a:t> 79 </a:t>
          </a:r>
          <a:r>
            <a:rPr lang="tr-TR" sz="1300" kern="1200" dirty="0" err="1"/>
            <a:t>explanatory</a:t>
          </a:r>
          <a:r>
            <a:rPr lang="tr-TR" sz="1300" kern="1200" dirty="0"/>
            <a:t> </a:t>
          </a:r>
          <a:r>
            <a:rPr lang="tr-TR" sz="1300" kern="1200" dirty="0" err="1"/>
            <a:t>variables</a:t>
          </a:r>
          <a:r>
            <a:rPr lang="tr-TR" sz="1300" kern="1200" dirty="0"/>
            <a:t> </a:t>
          </a:r>
          <a:r>
            <a:rPr lang="tr-TR" sz="1300" kern="1200" dirty="0" err="1"/>
            <a:t>describing</a:t>
          </a:r>
          <a:r>
            <a:rPr lang="tr-TR" sz="1300" kern="1200" dirty="0"/>
            <a:t> (</a:t>
          </a:r>
          <a:r>
            <a:rPr lang="tr-TR" sz="1300" kern="1200" dirty="0" err="1"/>
            <a:t>almost</a:t>
          </a:r>
          <a:r>
            <a:rPr lang="tr-TR" sz="1300" kern="1200" dirty="0"/>
            <a:t>) </a:t>
          </a:r>
          <a:r>
            <a:rPr lang="tr-TR" sz="1300" kern="1200" dirty="0" err="1"/>
            <a:t>every</a:t>
          </a:r>
          <a:r>
            <a:rPr lang="tr-TR" sz="1300" kern="1200" dirty="0"/>
            <a:t> </a:t>
          </a:r>
          <a:r>
            <a:rPr lang="tr-TR" sz="1300" kern="1200" dirty="0" err="1"/>
            <a:t>aspect</a:t>
          </a:r>
          <a:r>
            <a:rPr lang="tr-TR" sz="1300" kern="1200" dirty="0"/>
            <a:t> of </a:t>
          </a:r>
          <a:r>
            <a:rPr lang="tr-TR" sz="1300" kern="1200" dirty="0" err="1"/>
            <a:t>residential</a:t>
          </a:r>
          <a:r>
            <a:rPr lang="tr-TR" sz="1300" kern="1200" dirty="0"/>
            <a:t> </a:t>
          </a:r>
          <a:r>
            <a:rPr lang="tr-TR" sz="1300" kern="1200" dirty="0" err="1"/>
            <a:t>homes</a:t>
          </a:r>
          <a:r>
            <a:rPr lang="tr-TR" sz="1300" kern="1200" dirty="0"/>
            <a:t> in </a:t>
          </a:r>
          <a:r>
            <a:rPr lang="tr-TR" sz="1300" kern="1200" dirty="0" err="1"/>
            <a:t>Ames</a:t>
          </a:r>
          <a:r>
            <a:rPr lang="tr-TR" sz="1300" kern="1200" dirty="0"/>
            <a:t>, Iowa, </a:t>
          </a:r>
          <a:r>
            <a:rPr lang="tr-TR" sz="1300" kern="1200" dirty="0" err="1"/>
            <a:t>this</a:t>
          </a:r>
          <a:r>
            <a:rPr lang="tr-TR" sz="1300" kern="1200" dirty="0"/>
            <a:t> </a:t>
          </a:r>
          <a:r>
            <a:rPr lang="tr-TR" sz="1300" kern="1200" dirty="0" err="1"/>
            <a:t>competition</a:t>
          </a:r>
          <a:r>
            <a:rPr lang="tr-TR" sz="1300" kern="1200" dirty="0"/>
            <a:t> </a:t>
          </a:r>
          <a:r>
            <a:rPr lang="tr-TR" sz="1300" kern="1200" dirty="0" err="1"/>
            <a:t>challenges</a:t>
          </a:r>
          <a:r>
            <a:rPr lang="tr-TR" sz="1300" kern="1200" dirty="0"/>
            <a:t> </a:t>
          </a:r>
          <a:r>
            <a:rPr lang="tr-TR" sz="1300" kern="1200" dirty="0" err="1"/>
            <a:t>you</a:t>
          </a:r>
          <a:r>
            <a:rPr lang="tr-TR" sz="1300" kern="1200" dirty="0"/>
            <a:t> </a:t>
          </a:r>
          <a:r>
            <a:rPr lang="tr-TR" sz="1300" kern="1200" dirty="0" err="1"/>
            <a:t>to</a:t>
          </a:r>
          <a:r>
            <a:rPr lang="tr-TR" sz="1300" kern="1200" dirty="0"/>
            <a:t> </a:t>
          </a:r>
          <a:r>
            <a:rPr lang="tr-TR" sz="1300" kern="1200" dirty="0" err="1"/>
            <a:t>predict</a:t>
          </a:r>
          <a:r>
            <a:rPr lang="tr-TR" sz="1300" kern="1200" dirty="0"/>
            <a:t> </a:t>
          </a:r>
          <a:r>
            <a:rPr lang="tr-TR" sz="1300" kern="1200" dirty="0" err="1"/>
            <a:t>the</a:t>
          </a:r>
          <a:r>
            <a:rPr lang="tr-TR" sz="1300" kern="1200" dirty="0"/>
            <a:t> final </a:t>
          </a:r>
          <a:r>
            <a:rPr lang="tr-TR" sz="1300" kern="1200" dirty="0" err="1"/>
            <a:t>price</a:t>
          </a:r>
          <a:r>
            <a:rPr lang="tr-TR" sz="1300" kern="1200" dirty="0"/>
            <a:t> of </a:t>
          </a:r>
          <a:r>
            <a:rPr lang="tr-TR" sz="1300" kern="1200" dirty="0" err="1"/>
            <a:t>each</a:t>
          </a:r>
          <a:r>
            <a:rPr lang="tr-TR" sz="1300" kern="1200" dirty="0"/>
            <a:t> </a:t>
          </a:r>
          <a:r>
            <a:rPr lang="tr-TR" sz="1300" kern="1200" dirty="0" err="1"/>
            <a:t>home</a:t>
          </a:r>
          <a:r>
            <a:rPr lang="tr-TR" sz="1300" kern="1200" dirty="0"/>
            <a:t>. (</a:t>
          </a:r>
          <a:r>
            <a:rPr lang="tr-TR" sz="1300" kern="1200" dirty="0" err="1"/>
            <a:t>Kaggle</a:t>
          </a:r>
          <a:r>
            <a:rPr lang="tr-TR" sz="1300" kern="1200" dirty="0"/>
            <a:t> – Advanced House </a:t>
          </a:r>
          <a:r>
            <a:rPr lang="tr-TR" sz="1300" kern="1200" dirty="0" err="1"/>
            <a:t>Regression</a:t>
          </a:r>
          <a:r>
            <a:rPr lang="tr-TR" sz="1300" kern="1200" dirty="0"/>
            <a:t> </a:t>
          </a:r>
          <a:r>
            <a:rPr lang="tr-TR" sz="1300" kern="1200" dirty="0" err="1"/>
            <a:t>Technique</a:t>
          </a:r>
          <a:r>
            <a:rPr lang="tr-TR" sz="1300" kern="1200" dirty="0"/>
            <a:t>)</a:t>
          </a:r>
          <a:endParaRPr lang="en-US" sz="1300" kern="1200" dirty="0"/>
        </a:p>
      </dsp:txBody>
      <dsp:txXfrm>
        <a:off x="440868" y="847658"/>
        <a:ext cx="3265280" cy="2027407"/>
      </dsp:txXfrm>
    </dsp:sp>
    <dsp:sp modelId="{23BF53B9-60FC-4A7A-969D-E3489E4F0AD3}">
      <dsp:nvSpPr>
        <dsp:cNvPr id="0" name=""/>
        <dsp:cNvSpPr/>
      </dsp:nvSpPr>
      <dsp:spPr>
        <a:xfrm>
          <a:off x="4146050" y="426598"/>
          <a:ext cx="3391432" cy="2153559"/>
        </a:xfrm>
        <a:prstGeom prst="roundRect">
          <a:avLst>
            <a:gd name="adj" fmla="val 10000"/>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sp>
    <dsp:sp modelId="{E3A436A0-6641-46A9-8A33-5E7D252FDA30}">
      <dsp:nvSpPr>
        <dsp:cNvPr id="0" name=""/>
        <dsp:cNvSpPr/>
      </dsp:nvSpPr>
      <dsp:spPr>
        <a:xfrm>
          <a:off x="4522876" y="784582"/>
          <a:ext cx="3391432" cy="2153559"/>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endParaRPr lang="en-US" sz="1300" b="0" i="0" kern="1200" dirty="0"/>
        </a:p>
        <a:p>
          <a:pPr marL="0" lvl="0" indent="0" algn="ctr" defTabSz="577850">
            <a:lnSpc>
              <a:spcPct val="90000"/>
            </a:lnSpc>
            <a:spcBef>
              <a:spcPct val="0"/>
            </a:spcBef>
            <a:spcAft>
              <a:spcPct val="35000"/>
            </a:spcAft>
            <a:buFont typeface="Arial" panose="020B0604020202020204" pitchFamily="34" charset="0"/>
            <a:buNone/>
          </a:pPr>
          <a:r>
            <a:rPr lang="en-US" sz="1300" b="1" i="0" kern="1200" dirty="0" err="1"/>
            <a:t>SalePrice</a:t>
          </a:r>
          <a:r>
            <a:rPr lang="en-US" sz="1300" b="0" i="0" kern="1200" dirty="0"/>
            <a:t> - the property's sale price in dollars. This is the target variable that you're trying to predict.</a:t>
          </a:r>
          <a:endParaRPr lang="tr-TR" sz="1300" b="0" i="0" kern="1200" dirty="0"/>
        </a:p>
        <a:p>
          <a:pPr marL="0" lvl="0" indent="0" algn="ctr" defTabSz="577850">
            <a:lnSpc>
              <a:spcPct val="90000"/>
            </a:lnSpc>
            <a:spcBef>
              <a:spcPct val="0"/>
            </a:spcBef>
            <a:spcAft>
              <a:spcPct val="35000"/>
            </a:spcAft>
            <a:buFont typeface="Arial" panose="020B0604020202020204" pitchFamily="34" charset="0"/>
            <a:buNone/>
          </a:pPr>
          <a:r>
            <a:rPr lang="tr-TR" sz="1300" b="1" i="0" kern="1200" dirty="0" err="1"/>
            <a:t>MSSubClass</a:t>
          </a:r>
          <a:r>
            <a:rPr lang="tr-TR" sz="1300" b="0" i="0" kern="1200" dirty="0"/>
            <a:t>: </a:t>
          </a:r>
          <a:r>
            <a:rPr lang="tr-TR" sz="1300" b="0" i="0" kern="1200" dirty="0" err="1"/>
            <a:t>The</a:t>
          </a:r>
          <a:r>
            <a:rPr lang="tr-TR" sz="1300" b="0" i="0" kern="1200" dirty="0"/>
            <a:t> </a:t>
          </a:r>
          <a:r>
            <a:rPr lang="tr-TR" sz="1300" b="0" i="0" kern="1200" dirty="0" err="1"/>
            <a:t>building</a:t>
          </a:r>
          <a:r>
            <a:rPr lang="tr-TR" sz="1300" b="0" i="0" kern="1200" dirty="0"/>
            <a:t> </a:t>
          </a:r>
          <a:r>
            <a:rPr lang="tr-TR" sz="1300" b="0" i="0" kern="1200" dirty="0" err="1"/>
            <a:t>class</a:t>
          </a:r>
          <a:endParaRPr lang="tr-TR" sz="1300" b="0" i="0" kern="1200" dirty="0"/>
        </a:p>
        <a:p>
          <a:pPr marL="0" lvl="0" indent="0" algn="ctr" defTabSz="577850">
            <a:lnSpc>
              <a:spcPct val="90000"/>
            </a:lnSpc>
            <a:spcBef>
              <a:spcPct val="0"/>
            </a:spcBef>
            <a:spcAft>
              <a:spcPct val="35000"/>
            </a:spcAft>
            <a:buFont typeface="Arial" panose="020B0604020202020204" pitchFamily="34" charset="0"/>
            <a:buNone/>
          </a:pPr>
          <a:r>
            <a:rPr lang="en-US" sz="1300" b="1" i="0" kern="1200" dirty="0" err="1"/>
            <a:t>MSZoning</a:t>
          </a:r>
          <a:r>
            <a:rPr lang="en-US" sz="1300" b="0" i="0" kern="1200" dirty="0"/>
            <a:t>: The general zoning classification</a:t>
          </a:r>
        </a:p>
        <a:p>
          <a:pPr marL="0" lvl="0" indent="0" algn="ctr" defTabSz="577850">
            <a:lnSpc>
              <a:spcPct val="90000"/>
            </a:lnSpc>
            <a:spcBef>
              <a:spcPct val="0"/>
            </a:spcBef>
            <a:spcAft>
              <a:spcPct val="35000"/>
            </a:spcAft>
            <a:buFont typeface="Arial" panose="020B0604020202020204" pitchFamily="34" charset="0"/>
            <a:buNone/>
          </a:pPr>
          <a:r>
            <a:rPr lang="en-US" sz="1300" b="1" i="0" kern="1200" dirty="0" err="1"/>
            <a:t>LotFrontage</a:t>
          </a:r>
          <a:r>
            <a:rPr lang="en-US" sz="1300" b="0" i="0" kern="1200" dirty="0"/>
            <a:t>: Linear feet of street connected to property</a:t>
          </a:r>
          <a:endParaRPr lang="en-US" sz="1300" kern="1200" dirty="0"/>
        </a:p>
      </dsp:txBody>
      <dsp:txXfrm>
        <a:off x="4585952" y="847658"/>
        <a:ext cx="3265280" cy="2027407"/>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11" name="Freeform 6"/>
          <p:cNvSpPr/>
          <p:nvPr/>
        </p:nvSpPr>
        <p:spPr bwMode="auto">
          <a:xfrm>
            <a:off x="0" y="-3175"/>
            <a:ext cx="9144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08831" y="1449146"/>
            <a:ext cx="7526338" cy="2971051"/>
          </a:xfrm>
        </p:spPr>
        <p:txBody>
          <a:bodyPr/>
          <a:lstStyle>
            <a:lvl1pPr>
              <a:defRPr sz="5400"/>
            </a:lvl1pPr>
          </a:lstStyle>
          <a:p>
            <a:r>
              <a:rPr lang="tr-TR"/>
              <a:t>Asıl başlık stilini düzenlemek için tıklayın</a:t>
            </a:r>
            <a:endParaRPr lang="en-US" dirty="0"/>
          </a:p>
        </p:txBody>
      </p:sp>
      <p:sp>
        <p:nvSpPr>
          <p:cNvPr id="3" name="Subtitle 2"/>
          <p:cNvSpPr>
            <a:spLocks noGrp="1"/>
          </p:cNvSpPr>
          <p:nvPr>
            <p:ph type="subTitle" idx="1"/>
          </p:nvPr>
        </p:nvSpPr>
        <p:spPr>
          <a:xfrm>
            <a:off x="808831" y="5280847"/>
            <a:ext cx="7526338"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200759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804863" y="4800600"/>
            <a:ext cx="7526337" cy="566738"/>
          </a:xfrm>
        </p:spPr>
        <p:txBody>
          <a:bodyPr anchor="b">
            <a:normAutofit/>
          </a:bodyPr>
          <a:lstStyle>
            <a:lvl1pPr algn="l">
              <a:defRPr sz="2400" b="0"/>
            </a:lvl1pPr>
          </a:lstStyle>
          <a:p>
            <a:r>
              <a:rPr lang="tr-TR"/>
              <a:t>Asıl başlık stilini düzenlemek için tıklayın</a:t>
            </a:r>
            <a:endParaRPr lang="en-US" dirty="0"/>
          </a:p>
        </p:txBody>
      </p:sp>
      <p:sp>
        <p:nvSpPr>
          <p:cNvPr id="15" name="Picture Placeholder 14"/>
          <p:cNvSpPr>
            <a:spLocks noGrp="1" noChangeAspect="1"/>
          </p:cNvSpPr>
          <p:nvPr>
            <p:ph type="pic" sz="quarter" idx="13"/>
          </p:nvPr>
        </p:nvSpPr>
        <p:spPr bwMode="auto">
          <a:xfrm>
            <a:off x="0" y="0"/>
            <a:ext cx="9144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tr-TR"/>
              <a:t>Resim eklemek için simgeye tıklayın</a:t>
            </a:r>
            <a:endParaRPr lang="en-US" dirty="0"/>
          </a:p>
        </p:txBody>
      </p:sp>
      <p:sp>
        <p:nvSpPr>
          <p:cNvPr id="4" name="Text Placeholder 3"/>
          <p:cNvSpPr>
            <a:spLocks noGrp="1"/>
          </p:cNvSpPr>
          <p:nvPr>
            <p:ph type="body" sz="half" idx="2"/>
          </p:nvPr>
        </p:nvSpPr>
        <p:spPr>
          <a:xfrm>
            <a:off x="804863" y="5367338"/>
            <a:ext cx="7526337"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5BCAD085-E8A6-8845-BD4E-CB4CCA059FC4}" type="datetimeFigureOut">
              <a:rPr lang="en-US" smtClean="0"/>
              <a:t>5/15/2025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425633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8" name="Freeform 6"/>
          <p:cNvSpPr>
            <a:spLocks noChangeAspect="1"/>
          </p:cNvSpPr>
          <p:nvPr/>
        </p:nvSpPr>
        <p:spPr bwMode="auto">
          <a:xfrm>
            <a:off x="485107" y="1338479"/>
            <a:ext cx="4749312"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49573" y="1495525"/>
            <a:ext cx="4420380" cy="2645912"/>
          </a:xfrm>
        </p:spPr>
        <p:txBody>
          <a:bodyPr anchor="b"/>
          <a:lstStyle>
            <a:lvl1pPr algn="l">
              <a:defRPr sz="4200" b="1"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651226" y="4700702"/>
            <a:ext cx="4418727"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9" name="Text Placeholder 5"/>
          <p:cNvSpPr>
            <a:spLocks noGrp="1"/>
          </p:cNvSpPr>
          <p:nvPr>
            <p:ph type="body" sz="quarter" idx="16"/>
          </p:nvPr>
        </p:nvSpPr>
        <p:spPr>
          <a:xfrm>
            <a:off x="5398884" y="1338479"/>
            <a:ext cx="3302316" cy="4075464"/>
          </a:xfrm>
        </p:spPr>
        <p:txBody>
          <a:bodyPr anchor="t"/>
          <a:lstStyle>
            <a:lvl1pPr marL="0" indent="0">
              <a:buFontTx/>
              <a:buNone/>
              <a:defRPr/>
            </a:lvl1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5BCAD085-E8A6-8845-BD4E-CB4CCA059FC4}" type="datetimeFigureOut">
              <a:rPr lang="en-US" smtClean="0"/>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8476778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9" name="Freeform 6"/>
          <p:cNvSpPr>
            <a:spLocks noChangeAspect="1"/>
          </p:cNvSpPr>
          <p:nvPr/>
        </p:nvSpPr>
        <p:spPr bwMode="auto">
          <a:xfrm>
            <a:off x="855663" y="2286585"/>
            <a:ext cx="3671336"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017816" y="2435956"/>
            <a:ext cx="3286891" cy="2007789"/>
          </a:xfrm>
        </p:spPr>
        <p:txBody>
          <a:bodyPr/>
          <a:lstStyle>
            <a:lvl1pPr>
              <a:defRPr sz="3200"/>
            </a:lvl1pPr>
          </a:lstStyle>
          <a:p>
            <a:r>
              <a:rPr lang="tr-TR"/>
              <a:t>Asıl başlık stilini düzenlemek için tıklayın</a:t>
            </a:r>
            <a:endParaRPr lang="en-US" dirty="0"/>
          </a:p>
        </p:txBody>
      </p:sp>
      <p:sp>
        <p:nvSpPr>
          <p:cNvPr id="6" name="Text Placeholder 5"/>
          <p:cNvSpPr>
            <a:spLocks noGrp="1"/>
          </p:cNvSpPr>
          <p:nvPr>
            <p:ph type="body" sz="quarter" idx="16"/>
          </p:nvPr>
        </p:nvSpPr>
        <p:spPr>
          <a:xfrm>
            <a:off x="4616450" y="2286000"/>
            <a:ext cx="3671888" cy="2300288"/>
          </a:xfrm>
        </p:spPr>
        <p:txBody>
          <a:bodyPr anchor="t"/>
          <a:lstStyle>
            <a:lvl1pPr marL="0" indent="0">
              <a:buFontTx/>
              <a:buNone/>
              <a:defRPr/>
            </a:lvl1pPr>
          </a:lstStyle>
          <a:p>
            <a:pPr lvl="0"/>
            <a:r>
              <a:rPr lang="tr-TR"/>
              <a:t>Asıl metin stillerini düzenlemek için tıklayın</a:t>
            </a:r>
          </a:p>
        </p:txBody>
      </p:sp>
      <p:sp>
        <p:nvSpPr>
          <p:cNvPr id="2" name="Date Placeholder 1"/>
          <p:cNvSpPr>
            <a:spLocks noGrp="1"/>
          </p:cNvSpPr>
          <p:nvPr>
            <p:ph type="dt" sz="half" idx="10"/>
          </p:nvPr>
        </p:nvSpPr>
        <p:spPr/>
        <p:txBody>
          <a:bodyPr/>
          <a:lstStyle/>
          <a:p>
            <a:fld id="{5BCAD085-E8A6-8845-BD4E-CB4CCA059FC4}" type="datetimeFigureOut">
              <a:rPr lang="en-US" smtClean="0"/>
              <a:t>5/15/2025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5064283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7"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2074049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12" name="Freeform 6"/>
          <p:cNvSpPr>
            <a:spLocks noChangeAspect="1"/>
          </p:cNvSpPr>
          <p:nvPr/>
        </p:nvSpPr>
        <p:spPr bwMode="auto">
          <a:xfrm>
            <a:off x="5752238" y="446089"/>
            <a:ext cx="3391762"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9" name="AutoShape 4"/>
          <p:cNvSpPr>
            <a:spLocks noChangeAspect="1" noChangeArrowheads="1" noTextEdit="1"/>
          </p:cNvSpPr>
          <p:nvPr/>
        </p:nvSpPr>
        <p:spPr bwMode="auto">
          <a:xfrm>
            <a:off x="5233988" y="0"/>
            <a:ext cx="3910012"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 name="Vertical Title 1"/>
          <p:cNvSpPr>
            <a:spLocks noGrp="1"/>
          </p:cNvSpPr>
          <p:nvPr>
            <p:ph type="title" orient="vert"/>
          </p:nvPr>
        </p:nvSpPr>
        <p:spPr>
          <a:xfrm>
            <a:off x="6137655" y="586171"/>
            <a:ext cx="1701800" cy="5134798"/>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804862" y="446089"/>
            <a:ext cx="4947376" cy="5414962"/>
          </a:xfrm>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624448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11"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a:xfrm>
            <a:off x="809997" y="2222287"/>
            <a:ext cx="7524003" cy="3636510"/>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030847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10" name="Freeform 7"/>
          <p:cNvSpPr/>
          <p:nvPr/>
        </p:nvSpPr>
        <p:spPr bwMode="auto">
          <a:xfrm>
            <a:off x="0" y="0"/>
            <a:ext cx="9144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4863" y="2951396"/>
            <a:ext cx="7526337" cy="1468800"/>
          </a:xfrm>
        </p:spPr>
        <p:txBody>
          <a:bodyPr anchor="b"/>
          <a:lstStyle>
            <a:lvl1pPr algn="r">
              <a:defRPr sz="4800" b="1"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804863" y="5281200"/>
            <a:ext cx="7526337"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5BCAD085-E8A6-8845-BD4E-CB4CCA059FC4}" type="datetimeFigureOut">
              <a:rPr lang="en-US" smtClean="0"/>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4302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8"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809996" y="2222287"/>
            <a:ext cx="3670723" cy="3638763"/>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4663280" y="2222287"/>
            <a:ext cx="3670720" cy="3638763"/>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5/15/2025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84930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0"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809996" y="2174875"/>
            <a:ext cx="367072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809996" y="2751137"/>
            <a:ext cx="3687391" cy="3109913"/>
          </a:xfrm>
        </p:spPr>
        <p:txBody>
          <a:bodyPr anchor="t">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4663280" y="2174875"/>
            <a:ext cx="3670720"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4663280" y="2751137"/>
            <a:ext cx="3670720" cy="3109913"/>
          </a:xfrm>
        </p:spPr>
        <p:txBody>
          <a:bodyPr anchor="t">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5/15/2025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821415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6"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5/15/2025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496081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5/15/2025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599474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12" name="Freeform 6"/>
          <p:cNvSpPr>
            <a:spLocks noChangeAspect="1"/>
          </p:cNvSpPr>
          <p:nvPr/>
        </p:nvSpPr>
        <p:spPr bwMode="auto">
          <a:xfrm>
            <a:off x="804863" y="446086"/>
            <a:ext cx="2660650"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4863" y="446088"/>
            <a:ext cx="2660650" cy="1618396"/>
          </a:xfrm>
        </p:spPr>
        <p:txBody>
          <a:bodyPr anchor="b"/>
          <a:lstStyle>
            <a:lvl1pPr algn="l">
              <a:defRPr sz="2000" b="1"/>
            </a:lvl1pPr>
          </a:lstStyle>
          <a:p>
            <a:r>
              <a:rPr lang="tr-TR"/>
              <a:t>Asıl başlık stilini düzenlemek için tıklayın</a:t>
            </a:r>
            <a:endParaRPr lang="en-US" dirty="0"/>
          </a:p>
        </p:txBody>
      </p:sp>
      <p:sp>
        <p:nvSpPr>
          <p:cNvPr id="3" name="Content Placeholder 2"/>
          <p:cNvSpPr>
            <a:spLocks noGrp="1"/>
          </p:cNvSpPr>
          <p:nvPr>
            <p:ph idx="1"/>
          </p:nvPr>
        </p:nvSpPr>
        <p:spPr>
          <a:xfrm>
            <a:off x="3641724" y="446087"/>
            <a:ext cx="4689475" cy="5414963"/>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804863" y="2260737"/>
            <a:ext cx="2660650"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5BCAD085-E8A6-8845-BD4E-CB4CCA059FC4}" type="datetimeFigureOut">
              <a:rPr lang="en-US" smtClean="0"/>
              <a:t>5/15/2025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086699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809996" y="727521"/>
            <a:ext cx="3501548" cy="1617163"/>
          </a:xfrm>
        </p:spPr>
        <p:txBody>
          <a:bodyPr anchor="b">
            <a:normAutofit/>
          </a:bodyPr>
          <a:lstStyle>
            <a:lvl1pPr algn="l">
              <a:defRPr sz="2400" b="0"/>
            </a:lvl1pPr>
          </a:lstStyle>
          <a:p>
            <a:r>
              <a:rPr lang="tr-TR"/>
              <a:t>Asıl başlık stilini düzenlemek için tıklayın</a:t>
            </a:r>
            <a:endParaRPr lang="en-US" dirty="0"/>
          </a:p>
        </p:txBody>
      </p:sp>
      <p:sp>
        <p:nvSpPr>
          <p:cNvPr id="9" name="Picture Placeholder 11"/>
          <p:cNvSpPr>
            <a:spLocks noGrp="1" noChangeAspect="1"/>
          </p:cNvSpPr>
          <p:nvPr>
            <p:ph type="pic" sz="quarter" idx="13"/>
          </p:nvPr>
        </p:nvSpPr>
        <p:spPr bwMode="auto">
          <a:xfrm>
            <a:off x="4573588" y="0"/>
            <a:ext cx="4570412"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tr-TR"/>
              <a:t>Resim eklemek için simgeye tıklayın</a:t>
            </a:r>
            <a:endParaRPr lang="en-US" dirty="0"/>
          </a:p>
        </p:txBody>
      </p:sp>
      <p:sp>
        <p:nvSpPr>
          <p:cNvPr id="4" name="Text Placeholder 3"/>
          <p:cNvSpPr>
            <a:spLocks noGrp="1"/>
          </p:cNvSpPr>
          <p:nvPr>
            <p:ph type="body" sz="half" idx="2"/>
          </p:nvPr>
        </p:nvSpPr>
        <p:spPr>
          <a:xfrm>
            <a:off x="809996" y="2344684"/>
            <a:ext cx="350154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a:xfrm>
            <a:off x="2914357" y="6041361"/>
            <a:ext cx="732659" cy="365125"/>
          </a:xfrm>
        </p:spPr>
        <p:txBody>
          <a:bodyPr/>
          <a:lstStyle/>
          <a:p>
            <a:fld id="{5BCAD085-E8A6-8845-BD4E-CB4CCA059FC4}" type="datetimeFigureOut">
              <a:rPr lang="en-US" smtClean="0"/>
              <a:t>5/15/2025</a:t>
            </a:fld>
            <a:endParaRPr lang="en-US"/>
          </a:p>
        </p:txBody>
      </p:sp>
      <p:sp>
        <p:nvSpPr>
          <p:cNvPr id="6" name="Footer Placeholder 5"/>
          <p:cNvSpPr>
            <a:spLocks noGrp="1"/>
          </p:cNvSpPr>
          <p:nvPr>
            <p:ph type="ftr" sz="quarter" idx="11"/>
          </p:nvPr>
        </p:nvSpPr>
        <p:spPr>
          <a:xfrm>
            <a:off x="442797" y="6041361"/>
            <a:ext cx="2471560" cy="365125"/>
          </a:xfrm>
        </p:spPr>
        <p:txBody>
          <a:bodyPr/>
          <a:lstStyle/>
          <a:p>
            <a:endParaRPr lang="en-US"/>
          </a:p>
        </p:txBody>
      </p:sp>
      <p:sp>
        <p:nvSpPr>
          <p:cNvPr id="7" name="Slide Number Placeholder 6"/>
          <p:cNvSpPr>
            <a:spLocks noGrp="1"/>
          </p:cNvSpPr>
          <p:nvPr>
            <p:ph type="sldNum" sz="quarter" idx="12"/>
          </p:nvPr>
        </p:nvSpPr>
        <p:spPr>
          <a:xfrm>
            <a:off x="3647017" y="5915887"/>
            <a:ext cx="796616" cy="490599"/>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30299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9997" y="447188"/>
            <a:ext cx="7524003"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809997" y="2184400"/>
            <a:ext cx="7524003"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Footer Placeholder 4"/>
          <p:cNvSpPr>
            <a:spLocks noGrp="1"/>
          </p:cNvSpPr>
          <p:nvPr>
            <p:ph type="ftr" sz="quarter" idx="3"/>
          </p:nvPr>
        </p:nvSpPr>
        <p:spPr>
          <a:xfrm>
            <a:off x="442797" y="6041361"/>
            <a:ext cx="6289532"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6911422" y="6041361"/>
            <a:ext cx="993161" cy="365125"/>
          </a:xfrm>
          <a:prstGeom prst="rect">
            <a:avLst/>
          </a:prstGeom>
        </p:spPr>
        <p:txBody>
          <a:bodyPr vert="horz" lIns="91440" tIns="45720" rIns="91440" bIns="45720" rtlCol="0" anchor="b"/>
          <a:lstStyle>
            <a:lvl1pPr algn="r">
              <a:defRPr sz="900">
                <a:solidFill>
                  <a:schemeClr val="tx1"/>
                </a:solidFill>
              </a:defRPr>
            </a:lvl1pPr>
          </a:lstStyle>
          <a:p>
            <a:fld id="{5BCAD085-E8A6-8845-BD4E-CB4CCA059FC4}" type="datetimeFigureOut">
              <a:rPr lang="en-US" smtClean="0"/>
              <a:t>5/15/2025</a:t>
            </a:fld>
            <a:endParaRPr lang="en-US"/>
          </a:p>
        </p:txBody>
      </p:sp>
      <p:sp>
        <p:nvSpPr>
          <p:cNvPr id="6" name="Slide Number Placeholder 5"/>
          <p:cNvSpPr>
            <a:spLocks noGrp="1"/>
          </p:cNvSpPr>
          <p:nvPr>
            <p:ph type="sldNum" sz="quarter" idx="4"/>
          </p:nvPr>
        </p:nvSpPr>
        <p:spPr>
          <a:xfrm>
            <a:off x="7904584" y="5915887"/>
            <a:ext cx="796616" cy="490599"/>
          </a:xfrm>
          <a:prstGeom prst="rect">
            <a:avLst/>
          </a:prstGeom>
        </p:spPr>
        <p:txBody>
          <a:bodyPr vert="horz" lIns="91440" tIns="45720" rIns="91440" bIns="10800" rtlCol="0" anchor="b"/>
          <a:lstStyle>
            <a:lvl1pPr algn="r">
              <a:defRPr sz="2000">
                <a:solidFill>
                  <a:schemeClr val="accent1"/>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564488829"/>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Lst>
  <p:txStyles>
    <p:titleStyle>
      <a:lvl1pPr algn="l" defTabSz="457200" rtl="0" eaLnBrk="1" latinLnBrk="0" hangingPunct="1">
        <a:spcBef>
          <a:spcPct val="0"/>
        </a:spcBef>
        <a:buNone/>
        <a:defRPr sz="4000" b="1" kern="1200">
          <a:solidFill>
            <a:srgbClr val="FEFEFE"/>
          </a:solidFill>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s://r-craft.org/r-news/in-database-xgboost-predictions-with-r/" TargetMode="Externa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itwiki.kr/w/%EB%9E%9C%EB%8D%A4_%ED%8F%AC%EB%A0%88%EC%8A%A4%ED%8A%B8" TargetMode="Externa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geeksforgeeks.org/how-to-calculate-mean-absolute-error-in-python/" TargetMode="External"/><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Resim 4" descr="Modern ev dış kısmının üst kısmı">
            <a:extLst>
              <a:ext uri="{FF2B5EF4-FFF2-40B4-BE49-F238E27FC236}">
                <a16:creationId xmlns:a16="http://schemas.microsoft.com/office/drawing/2014/main" id="{5B6F5FC9-5022-72BE-7C44-FD41C6A9F920}"/>
              </a:ext>
            </a:extLst>
          </p:cNvPr>
          <p:cNvPicPr>
            <a:picLocks noChangeAspect="1"/>
          </p:cNvPicPr>
          <p:nvPr/>
        </p:nvPicPr>
        <p:blipFill>
          <a:blip r:embed="rId2"/>
          <a:srcRect l="5556" r="5556"/>
          <a:stretch/>
        </p:blipFill>
        <p:spPr>
          <a:xfrm>
            <a:off x="0" y="1"/>
            <a:ext cx="9143980" cy="6857999"/>
          </a:xfrm>
          <a:prstGeom prst="rect">
            <a:avLst/>
          </a:prstGeom>
        </p:spPr>
      </p:pic>
      <p:sp>
        <p:nvSpPr>
          <p:cNvPr id="2" name="Title 1"/>
          <p:cNvSpPr>
            <a:spLocks noGrp="1"/>
          </p:cNvSpPr>
          <p:nvPr>
            <p:ph type="ctrTitle"/>
          </p:nvPr>
        </p:nvSpPr>
        <p:spPr>
          <a:xfrm>
            <a:off x="180753" y="617651"/>
            <a:ext cx="9058940" cy="1710941"/>
          </a:xfrm>
        </p:spPr>
        <p:txBody>
          <a:bodyPr>
            <a:normAutofit fontScale="90000"/>
          </a:bodyPr>
          <a:lstStyle/>
          <a:p>
            <a:r>
              <a:rPr lang="tr-TR" b="1" dirty="0">
                <a:solidFill>
                  <a:schemeClr val="bg1"/>
                </a:solidFill>
              </a:rPr>
              <a:t>House Pricing with </a:t>
            </a:r>
            <a:br>
              <a:rPr lang="tr-TR" b="1" dirty="0">
                <a:solidFill>
                  <a:schemeClr val="bg1"/>
                </a:solidFill>
              </a:rPr>
            </a:br>
            <a:r>
              <a:rPr lang="tr-TR" dirty="0">
                <a:solidFill>
                  <a:schemeClr val="bg1"/>
                </a:solidFill>
              </a:rPr>
              <a:t>M</a:t>
            </a:r>
            <a:r>
              <a:rPr lang="tr-TR" b="1" dirty="0">
                <a:solidFill>
                  <a:schemeClr val="bg1"/>
                </a:solidFill>
              </a:rPr>
              <a:t>achine </a:t>
            </a:r>
            <a:r>
              <a:rPr lang="tr-TR" dirty="0">
                <a:solidFill>
                  <a:schemeClr val="bg1"/>
                </a:solidFill>
              </a:rPr>
              <a:t>L</a:t>
            </a:r>
            <a:r>
              <a:rPr lang="tr-TR" b="1" dirty="0">
                <a:solidFill>
                  <a:schemeClr val="bg1"/>
                </a:solidFill>
              </a:rPr>
              <a:t>earning</a:t>
            </a:r>
          </a:p>
        </p:txBody>
      </p:sp>
      <p:sp>
        <p:nvSpPr>
          <p:cNvPr id="6" name="Metin kutusu 5">
            <a:extLst>
              <a:ext uri="{FF2B5EF4-FFF2-40B4-BE49-F238E27FC236}">
                <a16:creationId xmlns:a16="http://schemas.microsoft.com/office/drawing/2014/main" id="{8D96FE91-9042-30CD-D696-F62C53AA97DC}"/>
              </a:ext>
            </a:extLst>
          </p:cNvPr>
          <p:cNvSpPr txBox="1"/>
          <p:nvPr/>
        </p:nvSpPr>
        <p:spPr>
          <a:xfrm>
            <a:off x="7217833" y="5749150"/>
            <a:ext cx="1566333" cy="646331"/>
          </a:xfrm>
          <a:prstGeom prst="rect">
            <a:avLst/>
          </a:prstGeom>
          <a:noFill/>
        </p:spPr>
        <p:txBody>
          <a:bodyPr wrap="square" rtlCol="0">
            <a:spAutoFit/>
          </a:bodyPr>
          <a:lstStyle/>
          <a:p>
            <a:r>
              <a:rPr lang="tr-TR" b="1" dirty="0">
                <a:solidFill>
                  <a:schemeClr val="bg1"/>
                </a:solidFill>
              </a:rPr>
              <a:t>Salih Birdal</a:t>
            </a:r>
          </a:p>
          <a:p>
            <a:r>
              <a:rPr lang="tr-TR" b="1" dirty="0">
                <a:solidFill>
                  <a:schemeClr val="bg1"/>
                </a:solidFill>
              </a:rPr>
              <a:t>20210205026</a:t>
            </a:r>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99" name="Freeform 6">
            <a:extLst>
              <a:ext uri="{FF2B5EF4-FFF2-40B4-BE49-F238E27FC236}">
                <a16:creationId xmlns:a16="http://schemas.microsoft.com/office/drawing/2014/main" id="{1E394298-52CF-429D-AF3A-0D285AD66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3" name="Title 1">
            <a:extLst>
              <a:ext uri="{FF2B5EF4-FFF2-40B4-BE49-F238E27FC236}">
                <a16:creationId xmlns:a16="http://schemas.microsoft.com/office/drawing/2014/main" id="{B7AD86C2-D715-EEE6-B423-9E088896F003}"/>
              </a:ext>
            </a:extLst>
          </p:cNvPr>
          <p:cNvSpPr txBox="1">
            <a:spLocks/>
          </p:cNvSpPr>
          <p:nvPr/>
        </p:nvSpPr>
        <p:spPr>
          <a:xfrm>
            <a:off x="607500" y="447188"/>
            <a:ext cx="4019940" cy="970450"/>
          </a:xfrm>
          <a:prstGeom prst="rect">
            <a:avLst/>
          </a:prstGeom>
        </p:spPr>
        <p:txBody>
          <a:bodyPr vert="horz" lIns="91440" tIns="45720" rIns="91440" bIns="45720" rtlCol="0" anchor="b">
            <a:normAutofit/>
          </a:bodyPr>
          <a:lstStyle>
            <a:lvl1pPr algn="l" defTabSz="457200" rtl="0" eaLnBrk="1" latinLnBrk="0" hangingPunct="1">
              <a:spcBef>
                <a:spcPct val="0"/>
              </a:spcBef>
              <a:buNone/>
              <a:defRPr sz="4000" b="1" kern="1200">
                <a:solidFill>
                  <a:srgbClr val="FEFEFE"/>
                </a:solidFill>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spcAft>
                <a:spcPts val="600"/>
              </a:spcAft>
            </a:pPr>
            <a:r>
              <a:rPr lang="en-US" sz="2500">
                <a:cs typeface="+mj-cs"/>
              </a:rPr>
              <a:t>California House Prices – Visual 3 for EDA</a:t>
            </a:r>
          </a:p>
        </p:txBody>
      </p:sp>
      <p:sp>
        <p:nvSpPr>
          <p:cNvPr id="4" name="Metin kutusu 3">
            <a:extLst>
              <a:ext uri="{FF2B5EF4-FFF2-40B4-BE49-F238E27FC236}">
                <a16:creationId xmlns:a16="http://schemas.microsoft.com/office/drawing/2014/main" id="{E7829C0E-1262-2B69-CEAC-763B62A37B40}"/>
              </a:ext>
            </a:extLst>
          </p:cNvPr>
          <p:cNvSpPr txBox="1"/>
          <p:nvPr/>
        </p:nvSpPr>
        <p:spPr>
          <a:xfrm>
            <a:off x="614034" y="2222287"/>
            <a:ext cx="4013406" cy="3636511"/>
          </a:xfrm>
          <a:prstGeom prst="rect">
            <a:avLst/>
          </a:prstGeom>
        </p:spPr>
        <p:txBody>
          <a:bodyPr vert="horz" lIns="91440" tIns="45720" rIns="91440" bIns="45720" rtlCol="0" anchor="ctr">
            <a:normAutofit/>
          </a:bodyPr>
          <a:lstStyle/>
          <a:p>
            <a:pPr>
              <a:lnSpc>
                <a:spcPct val="90000"/>
              </a:lnSpc>
              <a:spcBef>
                <a:spcPct val="20000"/>
              </a:spcBef>
              <a:spcAft>
                <a:spcPts val="600"/>
              </a:spcAft>
              <a:buClr>
                <a:schemeClr val="accent1"/>
              </a:buClr>
              <a:buFont typeface="Wingdings 2" charset="2"/>
              <a:buChar char=""/>
            </a:pPr>
            <a:r>
              <a:rPr lang="en-US" sz="1700" dirty="0">
                <a:effectLst/>
              </a:rPr>
              <a:t>To explore the spatial distribution of the </a:t>
            </a:r>
            <a:r>
              <a:rPr lang="en-US" sz="1700" dirty="0" err="1">
                <a:effectLst/>
              </a:rPr>
              <a:t>ocean_proximity</a:t>
            </a:r>
            <a:r>
              <a:rPr lang="en-US" sz="1700" dirty="0">
                <a:effectLst/>
              </a:rPr>
              <a:t> feature and assess its geographical consistency, a geospatial plot was generated using Folium</a:t>
            </a:r>
            <a:r>
              <a:rPr lang="tr-TR" sz="1700" dirty="0">
                <a:effectLst/>
              </a:rPr>
              <a:t>. </a:t>
            </a:r>
            <a:r>
              <a:rPr lang="en-US" sz="1700" dirty="0">
                <a:effectLst/>
              </a:rPr>
              <a:t>The map visualization revealed distinct regional clustering patterns corresponding to different proximity categories. For instance, "NEAR BAY" and "NEAR OCEAN" labels were predominantly observed along the western coastal strip, while "INLAND" classifications were concentrated further eastward, away from the coastline.</a:t>
            </a:r>
            <a:r>
              <a:rPr lang="tr-TR" sz="1700" dirty="0">
                <a:effectLst/>
              </a:rPr>
              <a:t> I </a:t>
            </a:r>
            <a:r>
              <a:rPr lang="tr-TR" sz="1700" dirty="0" err="1">
                <a:effectLst/>
              </a:rPr>
              <a:t>will</a:t>
            </a:r>
            <a:r>
              <a:rPr lang="tr-TR" sz="1700" dirty="0">
                <a:effectLst/>
              </a:rPr>
              <a:t> </a:t>
            </a:r>
            <a:r>
              <a:rPr lang="tr-TR" sz="1700" dirty="0" err="1">
                <a:effectLst/>
              </a:rPr>
              <a:t>shoe</a:t>
            </a:r>
            <a:r>
              <a:rPr lang="tr-TR" sz="1700" dirty="0">
                <a:effectLst/>
              </a:rPr>
              <a:t> </a:t>
            </a:r>
            <a:r>
              <a:rPr lang="tr-TR" sz="1700" dirty="0" err="1">
                <a:effectLst/>
              </a:rPr>
              <a:t>you</a:t>
            </a:r>
            <a:r>
              <a:rPr lang="tr-TR" sz="1700" dirty="0">
                <a:effectLst/>
              </a:rPr>
              <a:t> </a:t>
            </a:r>
            <a:r>
              <a:rPr lang="tr-TR" sz="1700" dirty="0" err="1">
                <a:effectLst/>
              </a:rPr>
              <a:t>end</a:t>
            </a:r>
            <a:r>
              <a:rPr lang="tr-TR" sz="1700" dirty="0">
                <a:effectLst/>
              </a:rPr>
              <a:t> of </a:t>
            </a:r>
            <a:r>
              <a:rPr lang="tr-TR" sz="1700" dirty="0" err="1">
                <a:effectLst/>
              </a:rPr>
              <a:t>the</a:t>
            </a:r>
            <a:r>
              <a:rPr lang="tr-TR" sz="1700" dirty="0">
                <a:effectLst/>
              </a:rPr>
              <a:t> </a:t>
            </a:r>
            <a:r>
              <a:rPr lang="tr-TR" sz="1700" dirty="0" err="1">
                <a:effectLst/>
              </a:rPr>
              <a:t>slide</a:t>
            </a:r>
            <a:r>
              <a:rPr lang="tr-TR" sz="1700" dirty="0">
                <a:effectLst/>
              </a:rPr>
              <a:t>.</a:t>
            </a:r>
            <a:endParaRPr lang="en-US" sz="1700" dirty="0">
              <a:effectLst/>
            </a:endParaRPr>
          </a:p>
        </p:txBody>
      </p:sp>
      <p:sp>
        <p:nvSpPr>
          <p:cNvPr id="3101" name="Rectangle 3100">
            <a:extLst>
              <a:ext uri="{FF2B5EF4-FFF2-40B4-BE49-F238E27FC236}">
                <a16:creationId xmlns:a16="http://schemas.microsoft.com/office/drawing/2014/main" id="{4065B0DA-8240-408F-BB58-C10D322283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6923" y="0"/>
            <a:ext cx="428479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3" name="Rounded Rectangle 17">
            <a:extLst>
              <a:ext uri="{FF2B5EF4-FFF2-40B4-BE49-F238E27FC236}">
                <a16:creationId xmlns:a16="http://schemas.microsoft.com/office/drawing/2014/main" id="{83100DFF-9641-43E6-ACF8-27087C2D8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46699" y="958640"/>
            <a:ext cx="3314703"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Resim 7" descr="harita, metin, atlas içeren bir resim&#10;&#10;Yapay zeka tarafından oluşturulan içerik yanlış olabilir.">
            <a:extLst>
              <a:ext uri="{FF2B5EF4-FFF2-40B4-BE49-F238E27FC236}">
                <a16:creationId xmlns:a16="http://schemas.microsoft.com/office/drawing/2014/main" id="{2A8912B7-4287-E420-9198-F32701BC8E0A}"/>
              </a:ext>
            </a:extLst>
          </p:cNvPr>
          <p:cNvPicPr>
            <a:picLocks noChangeAspect="1"/>
          </p:cNvPicPr>
          <p:nvPr/>
        </p:nvPicPr>
        <p:blipFill>
          <a:blip r:embed="rId2"/>
          <a:srcRect l="1871" r="29128" b="-4"/>
          <a:stretch/>
        </p:blipFill>
        <p:spPr>
          <a:xfrm>
            <a:off x="5587185" y="1268954"/>
            <a:ext cx="2833730" cy="2074009"/>
          </a:xfrm>
          <a:prstGeom prst="rect">
            <a:avLst/>
          </a:prstGeom>
        </p:spPr>
      </p:pic>
      <p:pic>
        <p:nvPicPr>
          <p:cNvPr id="7" name="Resim 6" descr="harita, metin, atlas içeren bir resim&#10;&#10;Yapay zeka tarafından oluşturulan içerik yanlış olabilir.">
            <a:extLst>
              <a:ext uri="{FF2B5EF4-FFF2-40B4-BE49-F238E27FC236}">
                <a16:creationId xmlns:a16="http://schemas.microsoft.com/office/drawing/2014/main" id="{62473FA1-4468-6B77-9B12-C327CFD58DBA}"/>
              </a:ext>
            </a:extLst>
          </p:cNvPr>
          <p:cNvPicPr>
            <a:picLocks noChangeAspect="1"/>
          </p:cNvPicPr>
          <p:nvPr/>
        </p:nvPicPr>
        <p:blipFill>
          <a:blip r:embed="rId3"/>
          <a:srcRect t="6392" r="-5" b="-5"/>
          <a:stretch/>
        </p:blipFill>
        <p:spPr>
          <a:xfrm>
            <a:off x="5587185" y="3507555"/>
            <a:ext cx="2833730" cy="208229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E5A1E034-CC17-452F-809B-CC41F8EE2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6">
            <a:extLst>
              <a:ext uri="{FF2B5EF4-FFF2-40B4-BE49-F238E27FC236}">
                <a16:creationId xmlns:a16="http://schemas.microsoft.com/office/drawing/2014/main" id="{0C156B51-4216-4B0E-9607-8859257242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chemeClr val="tx1"/>
          </a:solid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2" name="Title 1"/>
          <p:cNvSpPr>
            <a:spLocks noGrp="1"/>
          </p:cNvSpPr>
          <p:nvPr>
            <p:ph type="title"/>
          </p:nvPr>
        </p:nvSpPr>
        <p:spPr>
          <a:xfrm>
            <a:off x="524256" y="467656"/>
            <a:ext cx="8365810" cy="970450"/>
          </a:xfrm>
        </p:spPr>
        <p:txBody>
          <a:bodyPr>
            <a:normAutofit fontScale="90000"/>
          </a:bodyPr>
          <a:lstStyle/>
          <a:p>
            <a:r>
              <a:rPr lang="tr-TR" dirty="0"/>
              <a:t>House </a:t>
            </a:r>
            <a:r>
              <a:rPr lang="tr-TR" dirty="0" err="1"/>
              <a:t>Prices</a:t>
            </a:r>
            <a:r>
              <a:rPr lang="tr-TR" dirty="0"/>
              <a:t> – Advanced </a:t>
            </a:r>
            <a:r>
              <a:rPr lang="tr-TR" dirty="0" err="1"/>
              <a:t>Regression</a:t>
            </a:r>
            <a:r>
              <a:rPr lang="tr-TR" dirty="0"/>
              <a:t> </a:t>
            </a:r>
            <a:r>
              <a:rPr lang="tr-TR" dirty="0" err="1"/>
              <a:t>Technique</a:t>
            </a:r>
            <a:endParaRPr lang="tr-TR" dirty="0"/>
          </a:p>
        </p:txBody>
      </p:sp>
      <p:graphicFrame>
        <p:nvGraphicFramePr>
          <p:cNvPr id="5" name="Content Placeholder 2">
            <a:extLst>
              <a:ext uri="{FF2B5EF4-FFF2-40B4-BE49-F238E27FC236}">
                <a16:creationId xmlns:a16="http://schemas.microsoft.com/office/drawing/2014/main" id="{4562F958-BF3D-1FC5-2B74-0833E7832B72}"/>
              </a:ext>
            </a:extLst>
          </p:cNvPr>
          <p:cNvGraphicFramePr>
            <a:graphicFrameLocks noGrp="1"/>
          </p:cNvGraphicFramePr>
          <p:nvPr>
            <p:ph idx="1"/>
            <p:extLst>
              <p:ext uri="{D42A27DB-BD31-4B8C-83A1-F6EECF244321}">
                <p14:modId xmlns:p14="http://schemas.microsoft.com/office/powerpoint/2010/main" val="3147426064"/>
              </p:ext>
            </p:extLst>
          </p:nvPr>
        </p:nvGraphicFramePr>
        <p:xfrm>
          <a:off x="614362" y="2494722"/>
          <a:ext cx="7915275" cy="33647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Freeform 6">
            <a:extLst>
              <a:ext uri="{FF2B5EF4-FFF2-40B4-BE49-F238E27FC236}">
                <a16:creationId xmlns:a16="http://schemas.microsoft.com/office/drawing/2014/main" id="{89124C13-A6E4-4CA6-AA61-9F619F247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14" name="Rectangle 13">
            <a:extLst>
              <a:ext uri="{FF2B5EF4-FFF2-40B4-BE49-F238E27FC236}">
                <a16:creationId xmlns:a16="http://schemas.microsoft.com/office/drawing/2014/main" id="{007BDBEC-EC36-4734-B516-663EEBCD52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23">
            <a:extLst>
              <a:ext uri="{FF2B5EF4-FFF2-40B4-BE49-F238E27FC236}">
                <a16:creationId xmlns:a16="http://schemas.microsoft.com/office/drawing/2014/main" id="{888B4357-0429-4651-AF18-8561664DC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3477753"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Başlık 3">
            <a:extLst>
              <a:ext uri="{FF2B5EF4-FFF2-40B4-BE49-F238E27FC236}">
                <a16:creationId xmlns:a16="http://schemas.microsoft.com/office/drawing/2014/main" id="{F4B87AA5-EC38-36AE-A5E4-AA91F83D0BC5}"/>
              </a:ext>
            </a:extLst>
          </p:cNvPr>
          <p:cNvSpPr>
            <a:spLocks noGrp="1"/>
          </p:cNvSpPr>
          <p:nvPr>
            <p:ph type="title"/>
          </p:nvPr>
        </p:nvSpPr>
        <p:spPr>
          <a:xfrm>
            <a:off x="140207" y="243840"/>
            <a:ext cx="3197337" cy="1762760"/>
          </a:xfrm>
        </p:spPr>
        <p:txBody>
          <a:bodyPr vert="horz" lIns="91440" tIns="45720" rIns="91440" bIns="45720" rtlCol="0" anchor="b">
            <a:normAutofit fontScale="90000"/>
          </a:bodyPr>
          <a:lstStyle/>
          <a:p>
            <a:pPr>
              <a:lnSpc>
                <a:spcPct val="90000"/>
              </a:lnSpc>
            </a:pPr>
            <a:r>
              <a:rPr lang="tr-TR" sz="2400" dirty="0">
                <a:cs typeface="+mj-cs"/>
              </a:rPr>
              <a:t>House </a:t>
            </a:r>
            <a:r>
              <a:rPr lang="tr-TR" sz="2400" dirty="0" err="1">
                <a:cs typeface="+mj-cs"/>
              </a:rPr>
              <a:t>Prices</a:t>
            </a:r>
            <a:r>
              <a:rPr lang="tr-TR" sz="2400" dirty="0">
                <a:cs typeface="+mj-cs"/>
              </a:rPr>
              <a:t> – Advanced </a:t>
            </a:r>
            <a:r>
              <a:rPr lang="tr-TR" sz="2400" dirty="0" err="1">
                <a:cs typeface="+mj-cs"/>
              </a:rPr>
              <a:t>Regression</a:t>
            </a:r>
            <a:r>
              <a:rPr lang="tr-TR" sz="2400" dirty="0">
                <a:cs typeface="+mj-cs"/>
              </a:rPr>
              <a:t> </a:t>
            </a:r>
            <a:r>
              <a:rPr lang="tr-TR" sz="2400" dirty="0" err="1">
                <a:cs typeface="+mj-cs"/>
              </a:rPr>
              <a:t>Technique</a:t>
            </a:r>
            <a:r>
              <a:rPr lang="tr-TR" sz="2400" dirty="0">
                <a:cs typeface="+mj-cs"/>
              </a:rPr>
              <a:t> </a:t>
            </a:r>
            <a:r>
              <a:rPr lang="tr-TR" sz="2400" dirty="0" err="1">
                <a:cs typeface="+mj-cs"/>
              </a:rPr>
              <a:t>Preprocessing</a:t>
            </a:r>
            <a:br>
              <a:rPr lang="en-US" sz="2400" dirty="0">
                <a:cs typeface="+mj-cs"/>
              </a:rPr>
            </a:br>
            <a:endParaRPr lang="en-US" sz="2400" dirty="0">
              <a:cs typeface="+mj-cs"/>
            </a:endParaRPr>
          </a:p>
        </p:txBody>
      </p:sp>
      <p:sp>
        <p:nvSpPr>
          <p:cNvPr id="6" name="Metin kutusu 5">
            <a:extLst>
              <a:ext uri="{FF2B5EF4-FFF2-40B4-BE49-F238E27FC236}">
                <a16:creationId xmlns:a16="http://schemas.microsoft.com/office/drawing/2014/main" id="{5B4E4C7A-85AB-E114-224D-580B5CC545E9}"/>
              </a:ext>
            </a:extLst>
          </p:cNvPr>
          <p:cNvSpPr txBox="1"/>
          <p:nvPr/>
        </p:nvSpPr>
        <p:spPr>
          <a:xfrm>
            <a:off x="614034" y="2006600"/>
            <a:ext cx="2553279" cy="4038600"/>
          </a:xfrm>
          <a:prstGeom prst="rect">
            <a:avLst/>
          </a:prstGeom>
        </p:spPr>
        <p:txBody>
          <a:bodyPr vert="horz" lIns="91440" tIns="45720" rIns="91440" bIns="45720" rtlCol="0" anchor="ctr">
            <a:normAutofit fontScale="85000" lnSpcReduction="10000"/>
          </a:bodyPr>
          <a:lstStyle/>
          <a:p>
            <a:r>
              <a:rPr lang="tr-TR" sz="1800" dirty="0" err="1">
                <a:effectLst/>
                <a:latin typeface="Aptos Display" panose="020B0004020202020204" pitchFamily="34" charset="0"/>
                <a:ea typeface="Times New Roman" panose="02020603050405020304" pitchFamily="18" charset="0"/>
              </a:rPr>
              <a:t>Initially</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the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ratio</a:t>
            </a:r>
            <a:r>
              <a:rPr lang="tr-TR" sz="1800" dirty="0">
                <a:effectLst/>
                <a:latin typeface="Aptos Display" panose="020B0004020202020204" pitchFamily="34" charset="0"/>
                <a:ea typeface="Times New Roman" panose="02020603050405020304" pitchFamily="18" charset="0"/>
              </a:rPr>
              <a:t> of </a:t>
            </a:r>
            <a:r>
              <a:rPr lang="tr-TR" sz="1800" dirty="0" err="1">
                <a:effectLst/>
                <a:latin typeface="Aptos Display" panose="020B0004020202020204" pitchFamily="34" charset="0"/>
                <a:ea typeface="Times New Roman" panose="02020603050405020304" pitchFamily="18" charset="0"/>
              </a:rPr>
              <a:t>missing</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values</a:t>
            </a:r>
            <a:r>
              <a:rPr lang="tr-TR" sz="1800" dirty="0">
                <a:effectLst/>
                <a:latin typeface="Aptos Display" panose="020B0004020202020204" pitchFamily="34" charset="0"/>
                <a:ea typeface="Times New Roman" panose="02020603050405020304" pitchFamily="18" charset="0"/>
              </a:rPr>
              <a:t> in </a:t>
            </a:r>
            <a:r>
              <a:rPr lang="tr-TR" sz="1800" dirty="0" err="1">
                <a:effectLst/>
                <a:latin typeface="Aptos Display" panose="020B0004020202020204" pitchFamily="34" charset="0"/>
                <a:ea typeface="Times New Roman" panose="02020603050405020304" pitchFamily="18" charset="0"/>
              </a:rPr>
              <a:t>each</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column</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was</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calculated</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Fig</a:t>
            </a:r>
            <a:r>
              <a:rPr lang="tr-TR" sz="1800" dirty="0">
                <a:effectLst/>
                <a:latin typeface="Aptos Display" panose="020B0004020202020204" pitchFamily="34" charset="0"/>
                <a:ea typeface="Times New Roman" panose="02020603050405020304" pitchFamily="18" charset="0"/>
              </a:rPr>
              <a:t>. 6). </a:t>
            </a:r>
            <a:r>
              <a:rPr lang="tr-TR" sz="1800" dirty="0" err="1">
                <a:effectLst/>
                <a:latin typeface="Aptos Display" panose="020B0004020202020204" pitchFamily="34" charset="0"/>
                <a:ea typeface="Times New Roman" panose="02020603050405020304" pitchFamily="18" charset="0"/>
              </a:rPr>
              <a:t>Based</a:t>
            </a:r>
            <a:r>
              <a:rPr lang="tr-TR" sz="1800" dirty="0">
                <a:effectLst/>
                <a:latin typeface="Aptos Display" panose="020B0004020202020204" pitchFamily="34" charset="0"/>
                <a:ea typeface="Times New Roman" panose="02020603050405020304" pitchFamily="18" charset="0"/>
              </a:rPr>
              <a:t> on </a:t>
            </a:r>
            <a:r>
              <a:rPr lang="tr-TR" sz="1800" dirty="0" err="1">
                <a:effectLst/>
                <a:latin typeface="Aptos Display" panose="020B0004020202020204" pitchFamily="34" charset="0"/>
                <a:ea typeface="Times New Roman" panose="02020603050405020304" pitchFamily="18" charset="0"/>
              </a:rPr>
              <a:t>this</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analysis</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variables</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with</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null</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inputs</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were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evaluated</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according</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to</a:t>
            </a:r>
            <a:r>
              <a:rPr lang="tr-TR" sz="1800" dirty="0">
                <a:effectLst/>
                <a:latin typeface="Aptos Display" panose="020B0004020202020204" pitchFamily="34" charset="0"/>
                <a:ea typeface="Times New Roman" panose="02020603050405020304" pitchFamily="18" charset="0"/>
              </a:rPr>
              <a:t> data </a:t>
            </a:r>
            <a:r>
              <a:rPr lang="tr-TR" sz="1800" dirty="0" err="1">
                <a:effectLst/>
                <a:latin typeface="Aptos Display" panose="020B0004020202020204" pitchFamily="34" charset="0"/>
                <a:ea typeface="Times New Roman" panose="02020603050405020304" pitchFamily="18" charset="0"/>
              </a:rPr>
              <a:t>types</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columns</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greater</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than</a:t>
            </a:r>
            <a:r>
              <a:rPr lang="tr-TR" sz="1800" dirty="0">
                <a:effectLst/>
                <a:latin typeface="Aptos Display" panose="020B0004020202020204" pitchFamily="34" charset="0"/>
                <a:ea typeface="Times New Roman" panose="02020603050405020304" pitchFamily="18" charset="0"/>
              </a:rPr>
              <a:t> 15% </a:t>
            </a:r>
            <a:r>
              <a:rPr lang="tr-TR" sz="1800" dirty="0" err="1">
                <a:effectLst/>
                <a:latin typeface="Aptos Display" panose="020B0004020202020204" pitchFamily="34" charset="0"/>
                <a:ea typeface="Times New Roman" panose="02020603050405020304" pitchFamily="18" charset="0"/>
              </a:rPr>
              <a:t>were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deleted</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from</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the</a:t>
            </a:r>
            <a:r>
              <a:rPr lang="tr-TR" sz="1800" dirty="0">
                <a:effectLst/>
                <a:latin typeface="Aptos Display" panose="020B0004020202020204" pitchFamily="34" charset="0"/>
                <a:ea typeface="Times New Roman" panose="02020603050405020304" pitchFamily="18" charset="0"/>
              </a:rPr>
              <a:t> data. </a:t>
            </a:r>
            <a:r>
              <a:rPr lang="tr-TR" sz="1800" dirty="0" err="1">
                <a:effectLst/>
                <a:latin typeface="Aptos Display" panose="020B0004020202020204" pitchFamily="34" charset="0"/>
                <a:ea typeface="Times New Roman" panose="02020603050405020304" pitchFamily="18" charset="0"/>
              </a:rPr>
              <a:t>Categorical</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variables</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were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determined</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using</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the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mode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representing</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the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most</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frequently</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used</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category</a:t>
            </a:r>
            <a:r>
              <a:rPr lang="tr-TR" sz="1800" dirty="0">
                <a:effectLst/>
                <a:latin typeface="Aptos Display" panose="020B0004020202020204" pitchFamily="34" charset="0"/>
                <a:ea typeface="Times New Roman" panose="02020603050405020304" pitchFamily="18" charset="0"/>
              </a:rPr>
              <a:t> in </a:t>
            </a:r>
            <a:r>
              <a:rPr lang="tr-TR" sz="1800" dirty="0" err="1">
                <a:effectLst/>
                <a:latin typeface="Aptos Display" panose="020B0004020202020204" pitchFamily="34" charset="0"/>
                <a:ea typeface="Times New Roman" panose="02020603050405020304" pitchFamily="18" charset="0"/>
              </a:rPr>
              <a:t>each</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property</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In</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contrast</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numerical</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variables</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were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filled</a:t>
            </a:r>
            <a:r>
              <a:rPr lang="tr-TR" sz="1800" dirty="0">
                <a:effectLst/>
                <a:latin typeface="Aptos Display" panose="020B0004020202020204" pitchFamily="34" charset="0"/>
                <a:ea typeface="Times New Roman" panose="02020603050405020304" pitchFamily="18" charset="0"/>
              </a:rPr>
              <a:t> in </a:t>
            </a:r>
            <a:r>
              <a:rPr lang="tr-TR" sz="1800" dirty="0" err="1">
                <a:effectLst/>
                <a:latin typeface="Aptos Display" panose="020B0004020202020204" pitchFamily="34" charset="0"/>
                <a:ea typeface="Times New Roman" panose="02020603050405020304" pitchFamily="18" charset="0"/>
              </a:rPr>
              <a:t>using</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the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median</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value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to</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reduce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the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effect</a:t>
            </a:r>
            <a:r>
              <a:rPr lang="tr-TR" sz="1800" dirty="0">
                <a:effectLst/>
                <a:latin typeface="Aptos Display" panose="020B0004020202020204" pitchFamily="34" charset="0"/>
                <a:ea typeface="Times New Roman" panose="02020603050405020304" pitchFamily="18" charset="0"/>
              </a:rPr>
              <a:t> of </a:t>
            </a:r>
            <a:r>
              <a:rPr lang="tr-TR" sz="1800" dirty="0" err="1">
                <a:effectLst/>
                <a:latin typeface="Aptos Display" panose="020B0004020202020204" pitchFamily="34" charset="0"/>
                <a:ea typeface="Times New Roman" panose="02020603050405020304" pitchFamily="18" charset="0"/>
              </a:rPr>
              <a:t>excessive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values</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and</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maintain</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the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central</a:t>
            </a:r>
            <a:r>
              <a:rPr lang="tr-TR" sz="1800" dirty="0">
                <a:effectLst/>
                <a:latin typeface="Aptos Display" panose="020B0004020202020204" pitchFamily="34" charset="0"/>
                <a:ea typeface="Times New Roman" panose="02020603050405020304" pitchFamily="18" charset="0"/>
              </a:rPr>
              <a:t> trend </a:t>
            </a:r>
            <a:r>
              <a:rPr lang="tr-TR" sz="1800" dirty="0" err="1">
                <a:effectLst/>
                <a:latin typeface="Aptos Display" panose="020B0004020202020204" pitchFamily="34" charset="0"/>
                <a:ea typeface="Times New Roman" panose="02020603050405020304" pitchFamily="18" charset="0"/>
              </a:rPr>
              <a:t>without</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inflating</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the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variance</a:t>
            </a:r>
            <a:r>
              <a:rPr lang="tr-TR" sz="1800" dirty="0">
                <a:effectLst/>
                <a:latin typeface="Aptos Display" panose="020B0004020202020204" pitchFamily="34" charset="0"/>
                <a:ea typeface="Times New Roman" panose="02020603050405020304" pitchFamily="18" charset="0"/>
              </a:rPr>
              <a:t>.</a:t>
            </a:r>
            <a:endParaRPr lang="tr-TR" sz="1800" dirty="0">
              <a:effectLst/>
              <a:latin typeface="Times New Roman" panose="02020603050405020304" pitchFamily="18" charset="0"/>
              <a:ea typeface="Times New Roman" panose="02020603050405020304" pitchFamily="18" charset="0"/>
            </a:endParaRPr>
          </a:p>
        </p:txBody>
      </p:sp>
      <p:sp>
        <p:nvSpPr>
          <p:cNvPr id="18" name="Rounded Rectangle 17">
            <a:extLst>
              <a:ext uri="{FF2B5EF4-FFF2-40B4-BE49-F238E27FC236}">
                <a16:creationId xmlns:a16="http://schemas.microsoft.com/office/drawing/2014/main" id="{86558211-00D9-48F0-AE94-B95B15282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9208" y="958640"/>
            <a:ext cx="4702194"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Resim 1" descr="metin, ekran görüntüsü, menü, yazı tipi içeren bir resim&#10;&#10;Yapay zeka tarafından oluşturulan içerik yanlış olabilir.">
            <a:extLst>
              <a:ext uri="{FF2B5EF4-FFF2-40B4-BE49-F238E27FC236}">
                <a16:creationId xmlns:a16="http://schemas.microsoft.com/office/drawing/2014/main" id="{4AA05744-C3C4-6008-C010-3F3ECF400DCC}"/>
              </a:ext>
            </a:extLst>
          </p:cNvPr>
          <p:cNvPicPr>
            <a:picLocks noChangeAspect="1"/>
          </p:cNvPicPr>
          <p:nvPr/>
        </p:nvPicPr>
        <p:blipFill>
          <a:blip r:embed="rId2"/>
          <a:stretch>
            <a:fillRect/>
          </a:stretch>
        </p:blipFill>
        <p:spPr>
          <a:xfrm>
            <a:off x="4572000" y="1322543"/>
            <a:ext cx="3708910" cy="421291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56DB695-D1F8-429E-BA28-FDC72FA1A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3">
            <a:extLst>
              <a:ext uri="{FF2B5EF4-FFF2-40B4-BE49-F238E27FC236}">
                <a16:creationId xmlns:a16="http://schemas.microsoft.com/office/drawing/2014/main" id="{FED435E0-E198-46C6-A123-85D6BA629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3477753"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Başlık 3">
            <a:extLst>
              <a:ext uri="{FF2B5EF4-FFF2-40B4-BE49-F238E27FC236}">
                <a16:creationId xmlns:a16="http://schemas.microsoft.com/office/drawing/2014/main" id="{9D2D0733-3EDA-29FC-B981-D94B4B0A917A}"/>
              </a:ext>
            </a:extLst>
          </p:cNvPr>
          <p:cNvSpPr>
            <a:spLocks noGrp="1"/>
          </p:cNvSpPr>
          <p:nvPr>
            <p:ph type="title"/>
          </p:nvPr>
        </p:nvSpPr>
        <p:spPr>
          <a:xfrm>
            <a:off x="338636" y="447188"/>
            <a:ext cx="2756488" cy="5468700"/>
          </a:xfrm>
        </p:spPr>
        <p:txBody>
          <a:bodyPr vert="horz" lIns="91440" tIns="45720" rIns="91440" bIns="45720" rtlCol="0" anchor="ctr">
            <a:normAutofit/>
          </a:bodyPr>
          <a:lstStyle/>
          <a:p>
            <a:r>
              <a:rPr lang="en-US" sz="2800" dirty="0">
                <a:cs typeface="+mj-cs"/>
              </a:rPr>
              <a:t>House Prices – Advanced Regression Technique Preprocessing</a:t>
            </a:r>
            <a:br>
              <a:rPr lang="en-US" sz="2800" dirty="0">
                <a:cs typeface="+mj-cs"/>
              </a:rPr>
            </a:br>
            <a:endParaRPr lang="en-US" sz="2800" dirty="0">
              <a:cs typeface="+mj-cs"/>
            </a:endParaRPr>
          </a:p>
        </p:txBody>
      </p:sp>
      <p:sp>
        <p:nvSpPr>
          <p:cNvPr id="8" name="Metin kutusu 7">
            <a:extLst>
              <a:ext uri="{FF2B5EF4-FFF2-40B4-BE49-F238E27FC236}">
                <a16:creationId xmlns:a16="http://schemas.microsoft.com/office/drawing/2014/main" id="{A6435DCA-9241-F324-E698-03E6F0DBF26B}"/>
              </a:ext>
            </a:extLst>
          </p:cNvPr>
          <p:cNvSpPr txBox="1"/>
          <p:nvPr/>
        </p:nvSpPr>
        <p:spPr>
          <a:xfrm>
            <a:off x="3866438" y="338328"/>
            <a:ext cx="4938926" cy="6181344"/>
          </a:xfrm>
          <a:prstGeom prst="rect">
            <a:avLst/>
          </a:prstGeom>
        </p:spPr>
        <p:txBody>
          <a:bodyPr vert="horz" lIns="91440" tIns="45720" rIns="91440" bIns="45720" rtlCol="0" anchor="ctr">
            <a:noAutofit/>
          </a:bodyPr>
          <a:lstStyle/>
          <a:p>
            <a:pPr>
              <a:lnSpc>
                <a:spcPct val="90000"/>
              </a:lnSpc>
              <a:spcBef>
                <a:spcPct val="20000"/>
              </a:spcBef>
              <a:spcAft>
                <a:spcPts val="600"/>
              </a:spcAft>
              <a:buClr>
                <a:schemeClr val="accent1"/>
              </a:buClr>
              <a:buFont typeface="Wingdings 2" charset="2"/>
              <a:buChar char=""/>
            </a:pPr>
            <a:r>
              <a:rPr lang="en-US" sz="1500" dirty="0">
                <a:solidFill>
                  <a:schemeClr val="bg1">
                    <a:lumMod val="85000"/>
                    <a:lumOff val="15000"/>
                  </a:schemeClr>
                </a:solidFill>
                <a:effectLst/>
              </a:rPr>
              <a:t>To normalize the scale of continuous variables that exhibit large magnitude differences, feature scaling was applied to selected variables including </a:t>
            </a:r>
            <a:r>
              <a:rPr lang="en-US" sz="1500" dirty="0" err="1">
                <a:solidFill>
                  <a:schemeClr val="bg1">
                    <a:lumMod val="85000"/>
                    <a:lumOff val="15000"/>
                  </a:schemeClr>
                </a:solidFill>
                <a:effectLst/>
              </a:rPr>
              <a:t>LotArea</a:t>
            </a:r>
            <a:r>
              <a:rPr lang="en-US" sz="1500" dirty="0">
                <a:solidFill>
                  <a:schemeClr val="bg1">
                    <a:lumMod val="85000"/>
                    <a:lumOff val="15000"/>
                  </a:schemeClr>
                </a:solidFill>
                <a:effectLst/>
              </a:rPr>
              <a:t>, </a:t>
            </a:r>
            <a:r>
              <a:rPr lang="en-US" sz="1500" dirty="0" err="1">
                <a:solidFill>
                  <a:schemeClr val="bg1">
                    <a:lumMod val="85000"/>
                    <a:lumOff val="15000"/>
                  </a:schemeClr>
                </a:solidFill>
                <a:effectLst/>
              </a:rPr>
              <a:t>GrLivArea</a:t>
            </a:r>
            <a:r>
              <a:rPr lang="en-US" sz="1500" dirty="0">
                <a:solidFill>
                  <a:schemeClr val="bg1">
                    <a:lumMod val="85000"/>
                    <a:lumOff val="15000"/>
                  </a:schemeClr>
                </a:solidFill>
                <a:effectLst/>
              </a:rPr>
              <a:t>, and </a:t>
            </a:r>
            <a:r>
              <a:rPr lang="en-US" sz="1500" dirty="0" err="1">
                <a:solidFill>
                  <a:schemeClr val="bg1">
                    <a:lumMod val="85000"/>
                    <a:lumOff val="15000"/>
                  </a:schemeClr>
                </a:solidFill>
                <a:effectLst/>
              </a:rPr>
              <a:t>TotalSF</a:t>
            </a:r>
            <a:r>
              <a:rPr lang="en-US" sz="1500" dirty="0">
                <a:solidFill>
                  <a:schemeClr val="bg1">
                    <a:lumMod val="85000"/>
                    <a:lumOff val="15000"/>
                  </a:schemeClr>
                </a:solidFill>
                <a:effectLst/>
              </a:rPr>
              <a:t>. Standard scaling techniques were employed to prevent dominance of high-magnitude features during model training and to improve algorithmic convergence, especially for gradient-based learning methods.</a:t>
            </a:r>
            <a:endParaRPr lang="tr-TR" sz="1500" dirty="0">
              <a:solidFill>
                <a:schemeClr val="bg1">
                  <a:lumMod val="85000"/>
                  <a:lumOff val="15000"/>
                </a:schemeClr>
              </a:solidFill>
            </a:endParaRPr>
          </a:p>
          <a:p>
            <a:pPr>
              <a:lnSpc>
                <a:spcPct val="90000"/>
              </a:lnSpc>
              <a:spcBef>
                <a:spcPct val="20000"/>
              </a:spcBef>
              <a:spcAft>
                <a:spcPts val="600"/>
              </a:spcAft>
              <a:buClr>
                <a:schemeClr val="accent1"/>
              </a:buClr>
            </a:pPr>
            <a:endParaRPr lang="en-US" sz="1500" dirty="0">
              <a:solidFill>
                <a:schemeClr val="bg1">
                  <a:lumMod val="85000"/>
                  <a:lumOff val="15000"/>
                </a:schemeClr>
              </a:solidFill>
              <a:effectLst/>
            </a:endParaRPr>
          </a:p>
          <a:p>
            <a:pPr>
              <a:lnSpc>
                <a:spcPct val="90000"/>
              </a:lnSpc>
              <a:spcBef>
                <a:spcPct val="20000"/>
              </a:spcBef>
              <a:spcAft>
                <a:spcPts val="600"/>
              </a:spcAft>
              <a:buClr>
                <a:schemeClr val="accent1"/>
              </a:buClr>
              <a:buFont typeface="Wingdings 2" charset="2"/>
              <a:buChar char=""/>
            </a:pPr>
            <a:r>
              <a:rPr lang="en-US" sz="1500" dirty="0">
                <a:solidFill>
                  <a:schemeClr val="bg1">
                    <a:lumMod val="85000"/>
                    <a:lumOff val="15000"/>
                  </a:schemeClr>
                </a:solidFill>
                <a:effectLst/>
              </a:rPr>
              <a:t>Outlier detection was applied to all integer-type (int64) features using the Interquartile Range (IQR) method. For each column, values below Q1−1.5×IQRQ1 - 1.5 \times IQRQ1−1.5×IQR or above Q3+1.5×IQRQ3 + 1.5 \times IQRQ3+1.5×IQR were identified as outliers. Instead of removal, a capping strategy was used—values were replaced with the corresponding lower or upper bounds. This approach reduced the impact of extreme values while preserving dataset integrity.</a:t>
            </a:r>
            <a:endParaRPr lang="tr-TR" sz="1500" dirty="0">
              <a:solidFill>
                <a:schemeClr val="bg1">
                  <a:lumMod val="85000"/>
                  <a:lumOff val="15000"/>
                </a:schemeClr>
              </a:solidFill>
              <a:effectLst/>
            </a:endParaRPr>
          </a:p>
          <a:p>
            <a:pPr>
              <a:lnSpc>
                <a:spcPct val="90000"/>
              </a:lnSpc>
              <a:spcBef>
                <a:spcPct val="20000"/>
              </a:spcBef>
              <a:spcAft>
                <a:spcPts val="600"/>
              </a:spcAft>
              <a:buClr>
                <a:schemeClr val="accent1"/>
              </a:buClr>
              <a:buFont typeface="Wingdings 2" charset="2"/>
              <a:buChar char=""/>
            </a:pPr>
            <a:r>
              <a:rPr lang="tr-TR" sz="1500" dirty="0" err="1">
                <a:solidFill>
                  <a:schemeClr val="bg1"/>
                </a:solidFill>
                <a:effectLst/>
                <a:latin typeface="Century Gothic (Gövde)"/>
                <a:ea typeface="Times New Roman" panose="02020603050405020304" pitchFamily="18" charset="0"/>
              </a:rPr>
              <a:t>Feature</a:t>
            </a:r>
            <a:r>
              <a:rPr lang="tr-TR" sz="1500" dirty="0">
                <a:solidFill>
                  <a:schemeClr val="bg1"/>
                </a:solidFill>
                <a:effectLst/>
                <a:latin typeface="Century Gothic (Gövde)"/>
                <a:ea typeface="Times New Roman" panose="02020603050405020304" pitchFamily="18" charset="0"/>
              </a:rPr>
              <a:t> </a:t>
            </a:r>
            <a:r>
              <a:rPr lang="tr-TR" sz="1500" dirty="0" err="1">
                <a:solidFill>
                  <a:schemeClr val="bg1"/>
                </a:solidFill>
                <a:effectLst/>
                <a:latin typeface="Century Gothic (Gövde)"/>
                <a:ea typeface="Times New Roman" panose="02020603050405020304" pitchFamily="18" charset="0"/>
              </a:rPr>
              <a:t>engineering</a:t>
            </a:r>
            <a:r>
              <a:rPr lang="tr-TR" sz="1500" dirty="0">
                <a:solidFill>
                  <a:schemeClr val="bg1"/>
                </a:solidFill>
                <a:effectLst/>
                <a:latin typeface="Century Gothic (Gövde)"/>
                <a:ea typeface="Times New Roman" panose="02020603050405020304" pitchFamily="18" charset="0"/>
              </a:rPr>
              <a:t> </a:t>
            </a:r>
            <a:r>
              <a:rPr lang="tr-TR" sz="1500" dirty="0" err="1">
                <a:solidFill>
                  <a:schemeClr val="bg1"/>
                </a:solidFill>
                <a:effectLst/>
                <a:latin typeface="Century Gothic (Gövde)"/>
                <a:ea typeface="Times New Roman" panose="02020603050405020304" pitchFamily="18" charset="0"/>
              </a:rPr>
              <a:t>was</a:t>
            </a:r>
            <a:r>
              <a:rPr lang="tr-TR" sz="1500" dirty="0">
                <a:solidFill>
                  <a:schemeClr val="bg1"/>
                </a:solidFill>
                <a:effectLst/>
                <a:latin typeface="Century Gothic (Gövde)"/>
                <a:ea typeface="Times New Roman" panose="02020603050405020304" pitchFamily="18" charset="0"/>
              </a:rPr>
              <a:t> </a:t>
            </a:r>
            <a:r>
              <a:rPr lang="tr-TR" sz="1500" dirty="0" err="1">
                <a:solidFill>
                  <a:schemeClr val="bg1"/>
                </a:solidFill>
                <a:effectLst/>
                <a:latin typeface="Century Gothic (Gövde)"/>
                <a:ea typeface="Times New Roman" panose="02020603050405020304" pitchFamily="18" charset="0"/>
              </a:rPr>
              <a:t>performed</a:t>
            </a:r>
            <a:r>
              <a:rPr lang="tr-TR" sz="1500" dirty="0">
                <a:solidFill>
                  <a:schemeClr val="bg1"/>
                </a:solidFill>
                <a:effectLst/>
                <a:latin typeface="Century Gothic (Gövde)"/>
                <a:ea typeface="Times New Roman" panose="02020603050405020304" pitchFamily="18" charset="0"/>
              </a:rPr>
              <a:t> </a:t>
            </a:r>
            <a:r>
              <a:rPr lang="tr-TR" sz="1500" dirty="0" err="1">
                <a:solidFill>
                  <a:schemeClr val="bg1"/>
                </a:solidFill>
                <a:effectLst/>
                <a:latin typeface="Century Gothic (Gövde)"/>
                <a:ea typeface="Times New Roman" panose="02020603050405020304" pitchFamily="18" charset="0"/>
              </a:rPr>
              <a:t>to</a:t>
            </a:r>
            <a:r>
              <a:rPr lang="tr-TR" sz="1500" dirty="0">
                <a:solidFill>
                  <a:schemeClr val="bg1"/>
                </a:solidFill>
                <a:effectLst/>
                <a:latin typeface="Century Gothic (Gövde)"/>
                <a:ea typeface="Times New Roman" panose="02020603050405020304" pitchFamily="18" charset="0"/>
              </a:rPr>
              <a:t> </a:t>
            </a:r>
            <a:r>
              <a:rPr lang="tr-TR" sz="1500" dirty="0" err="1">
                <a:solidFill>
                  <a:schemeClr val="bg1"/>
                </a:solidFill>
                <a:effectLst/>
                <a:latin typeface="Century Gothic (Gövde)"/>
                <a:ea typeface="Times New Roman" panose="02020603050405020304" pitchFamily="18" charset="0"/>
              </a:rPr>
              <a:t>enhance</a:t>
            </a:r>
            <a:r>
              <a:rPr lang="tr-TR" sz="1500" dirty="0">
                <a:solidFill>
                  <a:schemeClr val="bg1"/>
                </a:solidFill>
                <a:effectLst/>
                <a:latin typeface="Century Gothic (Gövde)"/>
                <a:ea typeface="Times New Roman" panose="02020603050405020304" pitchFamily="18" charset="0"/>
              </a:rPr>
              <a:t> model </a:t>
            </a:r>
            <a:r>
              <a:rPr lang="tr-TR" sz="1500" dirty="0" err="1">
                <a:solidFill>
                  <a:schemeClr val="bg1"/>
                </a:solidFill>
                <a:effectLst/>
                <a:latin typeface="Century Gothic (Gövde)"/>
                <a:ea typeface="Times New Roman" panose="02020603050405020304" pitchFamily="18" charset="0"/>
              </a:rPr>
              <a:t>performance</a:t>
            </a:r>
            <a:r>
              <a:rPr lang="tr-TR" sz="1500" dirty="0">
                <a:solidFill>
                  <a:schemeClr val="bg1"/>
                </a:solidFill>
                <a:effectLst/>
                <a:latin typeface="Century Gothic (Gövde)"/>
                <a:ea typeface="Times New Roman" panose="02020603050405020304" pitchFamily="18" charset="0"/>
              </a:rPr>
              <a:t> </a:t>
            </a:r>
            <a:r>
              <a:rPr lang="tr-TR" sz="1500" dirty="0" err="1">
                <a:solidFill>
                  <a:schemeClr val="bg1"/>
                </a:solidFill>
                <a:effectLst/>
                <a:latin typeface="Century Gothic (Gövde)"/>
                <a:ea typeface="Times New Roman" panose="02020603050405020304" pitchFamily="18" charset="0"/>
              </a:rPr>
              <a:t>by</a:t>
            </a:r>
            <a:r>
              <a:rPr lang="tr-TR" sz="1500" dirty="0">
                <a:solidFill>
                  <a:schemeClr val="bg1"/>
                </a:solidFill>
                <a:effectLst/>
                <a:latin typeface="Century Gothic (Gövde)"/>
                <a:ea typeface="Times New Roman" panose="02020603050405020304" pitchFamily="18" charset="0"/>
              </a:rPr>
              <a:t> </a:t>
            </a:r>
            <a:r>
              <a:rPr lang="tr-TR" sz="1500" dirty="0" err="1">
                <a:solidFill>
                  <a:schemeClr val="bg1"/>
                </a:solidFill>
                <a:effectLst/>
                <a:latin typeface="Century Gothic (Gövde)"/>
                <a:ea typeface="Times New Roman" panose="02020603050405020304" pitchFamily="18" charset="0"/>
              </a:rPr>
              <a:t>generating</a:t>
            </a:r>
            <a:r>
              <a:rPr lang="tr-TR" sz="1500" dirty="0">
                <a:solidFill>
                  <a:schemeClr val="bg1"/>
                </a:solidFill>
                <a:effectLst/>
                <a:latin typeface="Century Gothic (Gövde)"/>
                <a:ea typeface="Times New Roman" panose="02020603050405020304" pitchFamily="18" charset="0"/>
              </a:rPr>
              <a:t> </a:t>
            </a:r>
            <a:r>
              <a:rPr lang="tr-TR" sz="1500" dirty="0" err="1">
                <a:solidFill>
                  <a:schemeClr val="bg1"/>
                </a:solidFill>
                <a:effectLst/>
                <a:latin typeface="Century Gothic (Gövde)"/>
                <a:ea typeface="Times New Roman" panose="02020603050405020304" pitchFamily="18" charset="0"/>
              </a:rPr>
              <a:t>informative</a:t>
            </a:r>
            <a:r>
              <a:rPr lang="tr-TR" sz="1500" dirty="0">
                <a:solidFill>
                  <a:schemeClr val="bg1"/>
                </a:solidFill>
                <a:effectLst/>
                <a:latin typeface="Century Gothic (Gövde)"/>
                <a:ea typeface="Times New Roman" panose="02020603050405020304" pitchFamily="18" charset="0"/>
              </a:rPr>
              <a:t> </a:t>
            </a:r>
            <a:r>
              <a:rPr lang="tr-TR" sz="1500" dirty="0" err="1">
                <a:solidFill>
                  <a:schemeClr val="bg1"/>
                </a:solidFill>
                <a:effectLst/>
                <a:latin typeface="Century Gothic (Gövde)"/>
                <a:ea typeface="Times New Roman" panose="02020603050405020304" pitchFamily="18" charset="0"/>
              </a:rPr>
              <a:t>composite</a:t>
            </a:r>
            <a:r>
              <a:rPr lang="tr-TR" sz="1500" dirty="0">
                <a:solidFill>
                  <a:schemeClr val="bg1"/>
                </a:solidFill>
                <a:effectLst/>
                <a:latin typeface="Century Gothic (Gövde)"/>
                <a:ea typeface="Times New Roman" panose="02020603050405020304" pitchFamily="18" charset="0"/>
              </a:rPr>
              <a:t> </a:t>
            </a:r>
            <a:r>
              <a:rPr lang="tr-TR" sz="1500" dirty="0" err="1">
                <a:solidFill>
                  <a:schemeClr val="bg1"/>
                </a:solidFill>
                <a:effectLst/>
                <a:latin typeface="Century Gothic (Gövde)"/>
                <a:ea typeface="Times New Roman" panose="02020603050405020304" pitchFamily="18" charset="0"/>
              </a:rPr>
              <a:t>variables</a:t>
            </a:r>
            <a:r>
              <a:rPr lang="tr-TR" sz="1500" dirty="0">
                <a:solidFill>
                  <a:schemeClr val="bg1"/>
                </a:solidFill>
                <a:effectLst/>
                <a:latin typeface="Century Gothic (Gövde)"/>
                <a:ea typeface="Times New Roman" panose="02020603050405020304" pitchFamily="18" charset="0"/>
              </a:rPr>
              <a:t>. </a:t>
            </a:r>
            <a:r>
              <a:rPr lang="tr-TR" sz="1500" dirty="0" err="1">
                <a:solidFill>
                  <a:schemeClr val="bg1"/>
                </a:solidFill>
                <a:effectLst/>
                <a:latin typeface="Century Gothic (Gövde)"/>
                <a:ea typeface="Times New Roman" panose="02020603050405020304" pitchFamily="18" charset="0"/>
              </a:rPr>
              <a:t>Specifically</a:t>
            </a:r>
            <a:r>
              <a:rPr lang="tr-TR" sz="1500" dirty="0">
                <a:solidFill>
                  <a:schemeClr val="bg1"/>
                </a:solidFill>
                <a:effectLst/>
                <a:latin typeface="Century Gothic (Gövde)"/>
                <a:ea typeface="Times New Roman" panose="02020603050405020304" pitchFamily="18" charset="0"/>
              </a:rPr>
              <a:t>, </a:t>
            </a:r>
            <a:r>
              <a:rPr lang="tr-TR" sz="1500" dirty="0" err="1">
                <a:solidFill>
                  <a:schemeClr val="bg1"/>
                </a:solidFill>
                <a:effectLst/>
                <a:latin typeface="Century Gothic (Gövde)"/>
                <a:ea typeface="Times New Roman" panose="02020603050405020304" pitchFamily="18" charset="0"/>
              </a:rPr>
              <a:t>TotalSF</a:t>
            </a:r>
            <a:r>
              <a:rPr lang="tr-TR" sz="1500" dirty="0">
                <a:solidFill>
                  <a:schemeClr val="bg1"/>
                </a:solidFill>
                <a:effectLst/>
                <a:latin typeface="Century Gothic (Gövde)"/>
                <a:ea typeface="Times New Roman" panose="02020603050405020304" pitchFamily="18" charset="0"/>
              </a:rPr>
              <a:t> </a:t>
            </a:r>
            <a:r>
              <a:rPr lang="tr-TR" sz="1500" dirty="0" err="1">
                <a:solidFill>
                  <a:schemeClr val="bg1"/>
                </a:solidFill>
                <a:effectLst/>
                <a:latin typeface="Century Gothic (Gövde)"/>
                <a:ea typeface="Times New Roman" panose="02020603050405020304" pitchFamily="18" charset="0"/>
              </a:rPr>
              <a:t>was</a:t>
            </a:r>
            <a:r>
              <a:rPr lang="tr-TR" sz="1500" dirty="0">
                <a:solidFill>
                  <a:schemeClr val="bg1"/>
                </a:solidFill>
                <a:effectLst/>
                <a:latin typeface="Century Gothic (Gövde)"/>
                <a:ea typeface="Times New Roman" panose="02020603050405020304" pitchFamily="18" charset="0"/>
              </a:rPr>
              <a:t> </a:t>
            </a:r>
            <a:r>
              <a:rPr lang="tr-TR" sz="1500" dirty="0" err="1">
                <a:solidFill>
                  <a:schemeClr val="bg1"/>
                </a:solidFill>
                <a:effectLst/>
                <a:latin typeface="Century Gothic (Gövde)"/>
                <a:ea typeface="Times New Roman" panose="02020603050405020304" pitchFamily="18" charset="0"/>
              </a:rPr>
              <a:t>created</a:t>
            </a:r>
            <a:r>
              <a:rPr lang="tr-TR" sz="1500" dirty="0">
                <a:solidFill>
                  <a:schemeClr val="bg1"/>
                </a:solidFill>
                <a:effectLst/>
                <a:latin typeface="Century Gothic (Gövde)"/>
                <a:ea typeface="Times New Roman" panose="02020603050405020304" pitchFamily="18" charset="0"/>
              </a:rPr>
              <a:t> as </a:t>
            </a:r>
            <a:r>
              <a:rPr lang="tr-TR" sz="1500" dirty="0" err="1">
                <a:solidFill>
                  <a:schemeClr val="bg1"/>
                </a:solidFill>
                <a:effectLst/>
                <a:latin typeface="Century Gothic (Gövde)"/>
                <a:ea typeface="Times New Roman" panose="02020603050405020304" pitchFamily="18" charset="0"/>
              </a:rPr>
              <a:t>the</a:t>
            </a:r>
            <a:r>
              <a:rPr lang="tr-TR" sz="1500" dirty="0">
                <a:solidFill>
                  <a:schemeClr val="bg1"/>
                </a:solidFill>
                <a:effectLst/>
                <a:latin typeface="Century Gothic (Gövde)"/>
                <a:ea typeface="Times New Roman" panose="02020603050405020304" pitchFamily="18" charset="0"/>
              </a:rPr>
              <a:t> </a:t>
            </a:r>
            <a:r>
              <a:rPr lang="tr-TR" sz="1500" dirty="0" err="1">
                <a:solidFill>
                  <a:schemeClr val="bg1"/>
                </a:solidFill>
                <a:effectLst/>
                <a:latin typeface="Century Gothic (Gövde)"/>
                <a:ea typeface="Times New Roman" panose="02020603050405020304" pitchFamily="18" charset="0"/>
              </a:rPr>
              <a:t>sum</a:t>
            </a:r>
            <a:r>
              <a:rPr lang="tr-TR" sz="1500" dirty="0">
                <a:solidFill>
                  <a:schemeClr val="bg1"/>
                </a:solidFill>
                <a:effectLst/>
                <a:latin typeface="Century Gothic (Gövde)"/>
                <a:ea typeface="Times New Roman" panose="02020603050405020304" pitchFamily="18" charset="0"/>
              </a:rPr>
              <a:t> of </a:t>
            </a:r>
            <a:r>
              <a:rPr lang="tr-TR" sz="1500" dirty="0" err="1">
                <a:solidFill>
                  <a:schemeClr val="bg1"/>
                </a:solidFill>
                <a:effectLst/>
                <a:latin typeface="Century Gothic (Gövde)"/>
                <a:ea typeface="Times New Roman" panose="02020603050405020304" pitchFamily="18" charset="0"/>
              </a:rPr>
              <a:t>all</a:t>
            </a:r>
            <a:r>
              <a:rPr lang="tr-TR" sz="1500" dirty="0">
                <a:solidFill>
                  <a:schemeClr val="bg1"/>
                </a:solidFill>
                <a:effectLst/>
                <a:latin typeface="Century Gothic (Gövde)"/>
                <a:ea typeface="Times New Roman" panose="02020603050405020304" pitchFamily="18" charset="0"/>
              </a:rPr>
              <a:t> </a:t>
            </a:r>
            <a:r>
              <a:rPr lang="tr-TR" sz="1500" dirty="0" err="1">
                <a:solidFill>
                  <a:schemeClr val="bg1"/>
                </a:solidFill>
                <a:effectLst/>
                <a:latin typeface="Century Gothic (Gövde)"/>
                <a:ea typeface="Times New Roman" panose="02020603050405020304" pitchFamily="18" charset="0"/>
              </a:rPr>
              <a:t>floor</a:t>
            </a:r>
            <a:r>
              <a:rPr lang="tr-TR" sz="1500" dirty="0">
                <a:solidFill>
                  <a:schemeClr val="bg1"/>
                </a:solidFill>
                <a:effectLst/>
                <a:latin typeface="Century Gothic (Gövde)"/>
                <a:ea typeface="Times New Roman" panose="02020603050405020304" pitchFamily="18" charset="0"/>
              </a:rPr>
              <a:t> </a:t>
            </a:r>
            <a:r>
              <a:rPr lang="tr-TR" sz="1500" dirty="0" err="1">
                <a:solidFill>
                  <a:schemeClr val="bg1"/>
                </a:solidFill>
                <a:effectLst/>
                <a:latin typeface="Century Gothic (Gövde)"/>
                <a:ea typeface="Times New Roman" panose="02020603050405020304" pitchFamily="18" charset="0"/>
              </a:rPr>
              <a:t>areas</a:t>
            </a:r>
            <a:r>
              <a:rPr lang="tr-TR" sz="1500" dirty="0">
                <a:solidFill>
                  <a:schemeClr val="bg1"/>
                </a:solidFill>
                <a:effectLst/>
                <a:latin typeface="Century Gothic (Gövde)"/>
                <a:ea typeface="Times New Roman" panose="02020603050405020304" pitchFamily="18" charset="0"/>
              </a:rPr>
              <a:t>, </a:t>
            </a:r>
            <a:r>
              <a:rPr lang="tr-TR" sz="1500" dirty="0" err="1">
                <a:solidFill>
                  <a:schemeClr val="bg1"/>
                </a:solidFill>
                <a:effectLst/>
                <a:latin typeface="Century Gothic (Gövde)"/>
                <a:ea typeface="Times New Roman" panose="02020603050405020304" pitchFamily="18" charset="0"/>
              </a:rPr>
              <a:t>while</a:t>
            </a:r>
            <a:r>
              <a:rPr lang="tr-TR" sz="1500" dirty="0">
                <a:solidFill>
                  <a:schemeClr val="bg1"/>
                </a:solidFill>
                <a:effectLst/>
                <a:latin typeface="Century Gothic (Gövde)"/>
                <a:ea typeface="Times New Roman" panose="02020603050405020304" pitchFamily="18" charset="0"/>
              </a:rPr>
              <a:t> </a:t>
            </a:r>
            <a:r>
              <a:rPr lang="tr-TR" sz="1500" dirty="0" err="1">
                <a:solidFill>
                  <a:schemeClr val="bg1"/>
                </a:solidFill>
                <a:effectLst/>
                <a:latin typeface="Century Gothic (Gövde)"/>
                <a:ea typeface="Times New Roman" panose="02020603050405020304" pitchFamily="18" charset="0"/>
              </a:rPr>
              <a:t>HouseAge</a:t>
            </a:r>
            <a:r>
              <a:rPr lang="tr-TR" sz="1500" dirty="0">
                <a:solidFill>
                  <a:schemeClr val="bg1"/>
                </a:solidFill>
                <a:effectLst/>
                <a:latin typeface="Century Gothic (Gövde)"/>
                <a:ea typeface="Times New Roman" panose="02020603050405020304" pitchFamily="18" charset="0"/>
              </a:rPr>
              <a:t> </a:t>
            </a:r>
            <a:r>
              <a:rPr lang="tr-TR" sz="1500" dirty="0" err="1">
                <a:solidFill>
                  <a:schemeClr val="bg1"/>
                </a:solidFill>
                <a:effectLst/>
                <a:latin typeface="Century Gothic (Gövde)"/>
                <a:ea typeface="Times New Roman" panose="02020603050405020304" pitchFamily="18" charset="0"/>
              </a:rPr>
              <a:t>and</a:t>
            </a:r>
            <a:r>
              <a:rPr lang="tr-TR" sz="1500" dirty="0">
                <a:solidFill>
                  <a:schemeClr val="bg1"/>
                </a:solidFill>
                <a:effectLst/>
                <a:latin typeface="Century Gothic (Gövde)"/>
                <a:ea typeface="Times New Roman" panose="02020603050405020304" pitchFamily="18" charset="0"/>
              </a:rPr>
              <a:t> </a:t>
            </a:r>
            <a:r>
              <a:rPr lang="tr-TR" sz="1500" dirty="0" err="1">
                <a:solidFill>
                  <a:schemeClr val="bg1"/>
                </a:solidFill>
                <a:effectLst/>
                <a:latin typeface="Century Gothic (Gövde)"/>
                <a:ea typeface="Times New Roman" panose="02020603050405020304" pitchFamily="18" charset="0"/>
              </a:rPr>
              <a:t>RemodAge</a:t>
            </a:r>
            <a:r>
              <a:rPr lang="tr-TR" sz="1500" dirty="0">
                <a:solidFill>
                  <a:schemeClr val="bg1"/>
                </a:solidFill>
                <a:effectLst/>
                <a:latin typeface="Century Gothic (Gövde)"/>
                <a:ea typeface="Times New Roman" panose="02020603050405020304" pitchFamily="18" charset="0"/>
              </a:rPr>
              <a:t> </a:t>
            </a:r>
            <a:r>
              <a:rPr lang="tr-TR" sz="1500" dirty="0" err="1">
                <a:solidFill>
                  <a:schemeClr val="bg1"/>
                </a:solidFill>
                <a:effectLst/>
                <a:latin typeface="Century Gothic (Gövde)"/>
                <a:ea typeface="Times New Roman" panose="02020603050405020304" pitchFamily="18" charset="0"/>
              </a:rPr>
              <a:t>were</a:t>
            </a:r>
            <a:r>
              <a:rPr lang="tr-TR" sz="1500" dirty="0">
                <a:solidFill>
                  <a:schemeClr val="bg1"/>
                </a:solidFill>
                <a:effectLst/>
                <a:latin typeface="Century Gothic (Gövde)"/>
                <a:ea typeface="Times New Roman" panose="02020603050405020304" pitchFamily="18" charset="0"/>
              </a:rPr>
              <a:t> </a:t>
            </a:r>
            <a:r>
              <a:rPr lang="tr-TR" sz="1500" dirty="0" err="1">
                <a:solidFill>
                  <a:schemeClr val="bg1"/>
                </a:solidFill>
                <a:effectLst/>
                <a:latin typeface="Century Gothic (Gövde)"/>
                <a:ea typeface="Times New Roman" panose="02020603050405020304" pitchFamily="18" charset="0"/>
              </a:rPr>
              <a:t>derived</a:t>
            </a:r>
            <a:r>
              <a:rPr lang="tr-TR" sz="1500" dirty="0">
                <a:solidFill>
                  <a:schemeClr val="bg1"/>
                </a:solidFill>
                <a:effectLst/>
                <a:latin typeface="Century Gothic (Gövde)"/>
                <a:ea typeface="Times New Roman" panose="02020603050405020304" pitchFamily="18" charset="0"/>
              </a:rPr>
              <a:t> </a:t>
            </a:r>
            <a:r>
              <a:rPr lang="tr-TR" sz="1500" dirty="0" err="1">
                <a:solidFill>
                  <a:schemeClr val="bg1"/>
                </a:solidFill>
                <a:effectLst/>
                <a:latin typeface="Century Gothic (Gövde)"/>
                <a:ea typeface="Times New Roman" panose="02020603050405020304" pitchFamily="18" charset="0"/>
              </a:rPr>
              <a:t>to</a:t>
            </a:r>
            <a:r>
              <a:rPr lang="tr-TR" sz="1500" dirty="0">
                <a:solidFill>
                  <a:schemeClr val="bg1"/>
                </a:solidFill>
                <a:effectLst/>
                <a:latin typeface="Century Gothic (Gövde)"/>
                <a:ea typeface="Times New Roman" panose="02020603050405020304" pitchFamily="18" charset="0"/>
              </a:rPr>
              <a:t> </a:t>
            </a:r>
            <a:r>
              <a:rPr lang="tr-TR" sz="1500" dirty="0" err="1">
                <a:solidFill>
                  <a:schemeClr val="bg1"/>
                </a:solidFill>
                <a:effectLst/>
                <a:latin typeface="Century Gothic (Gövde)"/>
                <a:ea typeface="Times New Roman" panose="02020603050405020304" pitchFamily="18" charset="0"/>
              </a:rPr>
              <a:t>capture</a:t>
            </a:r>
            <a:r>
              <a:rPr lang="tr-TR" sz="1500" dirty="0">
                <a:solidFill>
                  <a:schemeClr val="bg1"/>
                </a:solidFill>
                <a:effectLst/>
                <a:latin typeface="Century Gothic (Gövde)"/>
                <a:ea typeface="Times New Roman" panose="02020603050405020304" pitchFamily="18" charset="0"/>
              </a:rPr>
              <a:t> </a:t>
            </a:r>
            <a:r>
              <a:rPr lang="tr-TR" sz="1500" dirty="0" err="1">
                <a:solidFill>
                  <a:schemeClr val="bg1"/>
                </a:solidFill>
                <a:effectLst/>
                <a:latin typeface="Century Gothic (Gövde)"/>
                <a:ea typeface="Times New Roman" panose="02020603050405020304" pitchFamily="18" charset="0"/>
              </a:rPr>
              <a:t>the</a:t>
            </a:r>
            <a:r>
              <a:rPr lang="tr-TR" sz="1500" dirty="0">
                <a:solidFill>
                  <a:schemeClr val="bg1"/>
                </a:solidFill>
                <a:effectLst/>
                <a:latin typeface="Century Gothic (Gövde)"/>
                <a:ea typeface="Times New Roman" panose="02020603050405020304" pitchFamily="18" charset="0"/>
              </a:rPr>
              <a:t> </a:t>
            </a:r>
            <a:r>
              <a:rPr lang="tr-TR" sz="1500" dirty="0" err="1">
                <a:solidFill>
                  <a:schemeClr val="bg1"/>
                </a:solidFill>
                <a:effectLst/>
                <a:latin typeface="Century Gothic (Gövde)"/>
                <a:ea typeface="Times New Roman" panose="02020603050405020304" pitchFamily="18" charset="0"/>
              </a:rPr>
              <a:t>age</a:t>
            </a:r>
            <a:r>
              <a:rPr lang="tr-TR" sz="1500" dirty="0">
                <a:solidFill>
                  <a:schemeClr val="bg1"/>
                </a:solidFill>
                <a:effectLst/>
                <a:latin typeface="Century Gothic (Gövde)"/>
                <a:ea typeface="Times New Roman" panose="02020603050405020304" pitchFamily="18" charset="0"/>
              </a:rPr>
              <a:t> of </a:t>
            </a:r>
            <a:r>
              <a:rPr lang="tr-TR" sz="1500" dirty="0" err="1">
                <a:solidFill>
                  <a:schemeClr val="bg1"/>
                </a:solidFill>
                <a:effectLst/>
                <a:latin typeface="Century Gothic (Gövde)"/>
                <a:ea typeface="Times New Roman" panose="02020603050405020304" pitchFamily="18" charset="0"/>
              </a:rPr>
              <a:t>the</a:t>
            </a:r>
            <a:r>
              <a:rPr lang="tr-TR" sz="1500" dirty="0">
                <a:solidFill>
                  <a:schemeClr val="bg1"/>
                </a:solidFill>
                <a:effectLst/>
                <a:latin typeface="Century Gothic (Gövde)"/>
                <a:ea typeface="Times New Roman" panose="02020603050405020304" pitchFamily="18" charset="0"/>
              </a:rPr>
              <a:t> </a:t>
            </a:r>
            <a:r>
              <a:rPr lang="tr-TR" sz="1500" dirty="0" err="1">
                <a:solidFill>
                  <a:schemeClr val="bg1"/>
                </a:solidFill>
                <a:effectLst/>
                <a:latin typeface="Century Gothic (Gövde)"/>
                <a:ea typeface="Times New Roman" panose="02020603050405020304" pitchFamily="18" charset="0"/>
              </a:rPr>
              <a:t>property</a:t>
            </a:r>
            <a:r>
              <a:rPr lang="tr-TR" sz="1500" dirty="0">
                <a:solidFill>
                  <a:schemeClr val="bg1"/>
                </a:solidFill>
                <a:effectLst/>
                <a:latin typeface="Century Gothic (Gövde)"/>
                <a:ea typeface="Times New Roman" panose="02020603050405020304" pitchFamily="18" charset="0"/>
              </a:rPr>
              <a:t> </a:t>
            </a:r>
            <a:r>
              <a:rPr lang="tr-TR" sz="1500" dirty="0" err="1">
                <a:solidFill>
                  <a:schemeClr val="bg1"/>
                </a:solidFill>
                <a:effectLst/>
                <a:latin typeface="Century Gothic (Gövde)"/>
                <a:ea typeface="Times New Roman" panose="02020603050405020304" pitchFamily="18" charset="0"/>
              </a:rPr>
              <a:t>and</a:t>
            </a:r>
            <a:r>
              <a:rPr lang="tr-TR" sz="1500" dirty="0">
                <a:solidFill>
                  <a:schemeClr val="bg1"/>
                </a:solidFill>
                <a:effectLst/>
                <a:latin typeface="Century Gothic (Gövde)"/>
                <a:ea typeface="Times New Roman" panose="02020603050405020304" pitchFamily="18" charset="0"/>
              </a:rPr>
              <a:t> </a:t>
            </a:r>
            <a:r>
              <a:rPr lang="tr-TR" sz="1500" dirty="0" err="1">
                <a:solidFill>
                  <a:schemeClr val="bg1"/>
                </a:solidFill>
                <a:effectLst/>
                <a:latin typeface="Century Gothic (Gövde)"/>
                <a:ea typeface="Times New Roman" panose="02020603050405020304" pitchFamily="18" charset="0"/>
              </a:rPr>
              <a:t>the</a:t>
            </a:r>
            <a:r>
              <a:rPr lang="tr-TR" sz="1500" dirty="0">
                <a:solidFill>
                  <a:schemeClr val="bg1"/>
                </a:solidFill>
                <a:effectLst/>
                <a:latin typeface="Century Gothic (Gövde)"/>
                <a:ea typeface="Times New Roman" panose="02020603050405020304" pitchFamily="18" charset="0"/>
              </a:rPr>
              <a:t> time since </a:t>
            </a:r>
            <a:r>
              <a:rPr lang="tr-TR" sz="1500" dirty="0" err="1">
                <a:solidFill>
                  <a:schemeClr val="bg1"/>
                </a:solidFill>
                <a:effectLst/>
                <a:latin typeface="Century Gothic (Gövde)"/>
                <a:ea typeface="Times New Roman" panose="02020603050405020304" pitchFamily="18" charset="0"/>
              </a:rPr>
              <a:t>its</a:t>
            </a:r>
            <a:r>
              <a:rPr lang="tr-TR" sz="1500" dirty="0">
                <a:solidFill>
                  <a:schemeClr val="bg1"/>
                </a:solidFill>
                <a:effectLst/>
                <a:latin typeface="Century Gothic (Gövde)"/>
                <a:ea typeface="Times New Roman" panose="02020603050405020304" pitchFamily="18" charset="0"/>
              </a:rPr>
              <a:t> </a:t>
            </a:r>
            <a:r>
              <a:rPr lang="tr-TR" sz="1500" dirty="0" err="1">
                <a:solidFill>
                  <a:schemeClr val="bg1"/>
                </a:solidFill>
                <a:effectLst/>
                <a:latin typeface="Century Gothic (Gövde)"/>
                <a:ea typeface="Times New Roman" panose="02020603050405020304" pitchFamily="18" charset="0"/>
              </a:rPr>
              <a:t>last</a:t>
            </a:r>
            <a:r>
              <a:rPr lang="tr-TR" sz="1500" dirty="0">
                <a:solidFill>
                  <a:schemeClr val="bg1"/>
                </a:solidFill>
                <a:effectLst/>
                <a:latin typeface="Century Gothic (Gövde)"/>
                <a:ea typeface="Times New Roman" panose="02020603050405020304" pitchFamily="18" charset="0"/>
              </a:rPr>
              <a:t> </a:t>
            </a:r>
            <a:r>
              <a:rPr lang="tr-TR" sz="1500" dirty="0" err="1">
                <a:solidFill>
                  <a:schemeClr val="bg1"/>
                </a:solidFill>
                <a:effectLst/>
                <a:latin typeface="Century Gothic (Gövde)"/>
                <a:ea typeface="Times New Roman" panose="02020603050405020304" pitchFamily="18" charset="0"/>
              </a:rPr>
              <a:t>renovation</a:t>
            </a:r>
            <a:r>
              <a:rPr lang="tr-TR" sz="1500" dirty="0">
                <a:solidFill>
                  <a:schemeClr val="bg1"/>
                </a:solidFill>
                <a:effectLst/>
                <a:latin typeface="Century Gothic (Gövde)"/>
                <a:ea typeface="Times New Roman" panose="02020603050405020304" pitchFamily="18" charset="0"/>
              </a:rPr>
              <a:t>, </a:t>
            </a:r>
            <a:r>
              <a:rPr lang="tr-TR" sz="1500" dirty="0" err="1">
                <a:solidFill>
                  <a:schemeClr val="bg1"/>
                </a:solidFill>
                <a:effectLst/>
                <a:latin typeface="Century Gothic (Gövde)"/>
                <a:ea typeface="Times New Roman" panose="02020603050405020304" pitchFamily="18" charset="0"/>
              </a:rPr>
              <a:t>respectively</a:t>
            </a:r>
            <a:r>
              <a:rPr lang="tr-TR" sz="1500" dirty="0">
                <a:solidFill>
                  <a:schemeClr val="bg1"/>
                </a:solidFill>
                <a:effectLst/>
                <a:latin typeface="Century Gothic (Gövde)"/>
                <a:ea typeface="Times New Roman" panose="02020603050405020304" pitchFamily="18" charset="0"/>
              </a:rPr>
              <a:t>.</a:t>
            </a:r>
          </a:p>
          <a:p>
            <a:pPr>
              <a:lnSpc>
                <a:spcPct val="90000"/>
              </a:lnSpc>
              <a:spcBef>
                <a:spcPct val="20000"/>
              </a:spcBef>
              <a:spcAft>
                <a:spcPts val="600"/>
              </a:spcAft>
              <a:buClr>
                <a:schemeClr val="accent1"/>
              </a:buClr>
            </a:pPr>
            <a:endParaRPr lang="en-US" sz="1700" dirty="0">
              <a:solidFill>
                <a:schemeClr val="bg1">
                  <a:lumMod val="85000"/>
                  <a:lumOff val="15000"/>
                </a:schemeClr>
              </a:solidFill>
              <a:effectLs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134" name="Freeform 6">
            <a:extLst>
              <a:ext uri="{FF2B5EF4-FFF2-40B4-BE49-F238E27FC236}">
                <a16:creationId xmlns:a16="http://schemas.microsoft.com/office/drawing/2014/main" id="{BA86B5DA-7A8C-4350-B573-EB3645555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4136" name="Rectangle 4135">
            <a:extLst>
              <a:ext uri="{FF2B5EF4-FFF2-40B4-BE49-F238E27FC236}">
                <a16:creationId xmlns:a16="http://schemas.microsoft.com/office/drawing/2014/main" id="{3F833E56-338F-4C12-9E5F-7AFB9AD1B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8" name="Freeform 23">
            <a:extLst>
              <a:ext uri="{FF2B5EF4-FFF2-40B4-BE49-F238E27FC236}">
                <a16:creationId xmlns:a16="http://schemas.microsoft.com/office/drawing/2014/main" id="{3900ED39-2FF6-4A18-8159-9FBC17569C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64707" cy="6858000"/>
          </a:xfrm>
          <a:custGeom>
            <a:avLst/>
            <a:gdLst>
              <a:gd name="connsiteX0" fmla="*/ 0 w 7552944"/>
              <a:gd name="connsiteY0" fmla="*/ 0 h 6858000"/>
              <a:gd name="connsiteX1" fmla="*/ 1067477 w 7552944"/>
              <a:gd name="connsiteY1" fmla="*/ 0 h 6858000"/>
              <a:gd name="connsiteX2" fmla="*/ 2201779 w 7552944"/>
              <a:gd name="connsiteY2" fmla="*/ 0 h 6858000"/>
              <a:gd name="connsiteX3" fmla="*/ 7552944 w 7552944"/>
              <a:gd name="connsiteY3" fmla="*/ 0 h 6858000"/>
              <a:gd name="connsiteX4" fmla="*/ 7552944 w 7552944"/>
              <a:gd name="connsiteY4" fmla="*/ 1900238 h 6858000"/>
              <a:gd name="connsiteX5" fmla="*/ 7182528 w 7552944"/>
              <a:gd name="connsiteY5" fmla="*/ 2178050 h 6858000"/>
              <a:gd name="connsiteX6" fmla="*/ 7178294 w 7552944"/>
              <a:gd name="connsiteY6" fmla="*/ 2184400 h 6858000"/>
              <a:gd name="connsiteX7" fmla="*/ 7171944 w 7552944"/>
              <a:gd name="connsiteY7" fmla="*/ 2193925 h 6858000"/>
              <a:gd name="connsiteX8" fmla="*/ 7165594 w 7552944"/>
              <a:gd name="connsiteY8" fmla="*/ 2201863 h 6858000"/>
              <a:gd name="connsiteX9" fmla="*/ 7165594 w 7552944"/>
              <a:gd name="connsiteY9" fmla="*/ 2211388 h 6858000"/>
              <a:gd name="connsiteX10" fmla="*/ 7165594 w 7552944"/>
              <a:gd name="connsiteY10" fmla="*/ 2220913 h 6858000"/>
              <a:gd name="connsiteX11" fmla="*/ 7171944 w 7552944"/>
              <a:gd name="connsiteY11" fmla="*/ 2228850 h 6858000"/>
              <a:gd name="connsiteX12" fmla="*/ 7178294 w 7552944"/>
              <a:gd name="connsiteY12" fmla="*/ 2238375 h 6858000"/>
              <a:gd name="connsiteX13" fmla="*/ 7182528 w 7552944"/>
              <a:gd name="connsiteY13" fmla="*/ 2244725 h 6858000"/>
              <a:gd name="connsiteX14" fmla="*/ 7552944 w 7552944"/>
              <a:gd name="connsiteY14" fmla="*/ 2522538 h 6858000"/>
              <a:gd name="connsiteX15" fmla="*/ 7552944 w 7552944"/>
              <a:gd name="connsiteY15" fmla="*/ 6858000 h 6858000"/>
              <a:gd name="connsiteX16" fmla="*/ 2201779 w 7552944"/>
              <a:gd name="connsiteY16" fmla="*/ 6858000 h 6858000"/>
              <a:gd name="connsiteX17" fmla="*/ 1067477 w 7552944"/>
              <a:gd name="connsiteY17" fmla="*/ 6858000 h 6858000"/>
              <a:gd name="connsiteX18" fmla="*/ 0 w 7552944"/>
              <a:gd name="connsiteY1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52944" h="6858000">
                <a:moveTo>
                  <a:pt x="0" y="0"/>
                </a:moveTo>
                <a:lnTo>
                  <a:pt x="1067477" y="0"/>
                </a:lnTo>
                <a:lnTo>
                  <a:pt x="2201779" y="0"/>
                </a:lnTo>
                <a:lnTo>
                  <a:pt x="7552944" y="0"/>
                </a:lnTo>
                <a:lnTo>
                  <a:pt x="7552944" y="1900238"/>
                </a:lnTo>
                <a:lnTo>
                  <a:pt x="7182528" y="2178050"/>
                </a:lnTo>
                <a:lnTo>
                  <a:pt x="7178294" y="2184400"/>
                </a:lnTo>
                <a:lnTo>
                  <a:pt x="7171944" y="2193925"/>
                </a:lnTo>
                <a:lnTo>
                  <a:pt x="7165594" y="2201863"/>
                </a:lnTo>
                <a:lnTo>
                  <a:pt x="7165594" y="2211388"/>
                </a:lnTo>
                <a:lnTo>
                  <a:pt x="7165594" y="2220913"/>
                </a:lnTo>
                <a:lnTo>
                  <a:pt x="7171944" y="2228850"/>
                </a:lnTo>
                <a:lnTo>
                  <a:pt x="7178294" y="2238375"/>
                </a:lnTo>
                <a:lnTo>
                  <a:pt x="7182528" y="2244725"/>
                </a:lnTo>
                <a:lnTo>
                  <a:pt x="7552944" y="2522538"/>
                </a:lnTo>
                <a:lnTo>
                  <a:pt x="7552944" y="6858000"/>
                </a:lnTo>
                <a:lnTo>
                  <a:pt x="2201779" y="6858000"/>
                </a:lnTo>
                <a:lnTo>
                  <a:pt x="1067477"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AE0A3D-A2C9-5907-1346-BB6340FE7277}"/>
              </a:ext>
            </a:extLst>
          </p:cNvPr>
          <p:cNvSpPr>
            <a:spLocks noGrp="1"/>
          </p:cNvSpPr>
          <p:nvPr>
            <p:ph type="title"/>
          </p:nvPr>
        </p:nvSpPr>
        <p:spPr>
          <a:xfrm>
            <a:off x="607500" y="447188"/>
            <a:ext cx="4573466" cy="1559412"/>
          </a:xfrm>
        </p:spPr>
        <p:txBody>
          <a:bodyPr vert="horz" lIns="91440" tIns="45720" rIns="91440" bIns="45720" rtlCol="0" anchor="b">
            <a:normAutofit/>
          </a:bodyPr>
          <a:lstStyle/>
          <a:p>
            <a:pPr>
              <a:lnSpc>
                <a:spcPct val="90000"/>
              </a:lnSpc>
            </a:pPr>
            <a:r>
              <a:rPr lang="en-US" sz="2800" dirty="0">
                <a:cs typeface="+mj-cs"/>
              </a:rPr>
              <a:t>House Prices – Advanced for Regression Visual 1</a:t>
            </a:r>
            <a:r>
              <a:rPr lang="tr-TR" sz="2800" dirty="0">
                <a:cs typeface="+mj-cs"/>
              </a:rPr>
              <a:t>,2</a:t>
            </a:r>
            <a:r>
              <a:rPr lang="en-US" sz="2800" dirty="0">
                <a:cs typeface="+mj-cs"/>
              </a:rPr>
              <a:t> for EDA</a:t>
            </a:r>
          </a:p>
        </p:txBody>
      </p:sp>
      <p:sp>
        <p:nvSpPr>
          <p:cNvPr id="4" name="Metin kutusu 3">
            <a:extLst>
              <a:ext uri="{FF2B5EF4-FFF2-40B4-BE49-F238E27FC236}">
                <a16:creationId xmlns:a16="http://schemas.microsoft.com/office/drawing/2014/main" id="{9FD89613-7272-5A1F-3753-EC28D048DAC1}"/>
              </a:ext>
            </a:extLst>
          </p:cNvPr>
          <p:cNvSpPr txBox="1"/>
          <p:nvPr/>
        </p:nvSpPr>
        <p:spPr>
          <a:xfrm>
            <a:off x="614034" y="2413000"/>
            <a:ext cx="4556384" cy="3632200"/>
          </a:xfrm>
          <a:prstGeom prst="rect">
            <a:avLst/>
          </a:prstGeom>
        </p:spPr>
        <p:txBody>
          <a:bodyPr vert="horz" lIns="91440" tIns="45720" rIns="91440" bIns="45720" rtlCol="0" anchor="ctr">
            <a:normAutofit/>
          </a:bodyPr>
          <a:lstStyle/>
          <a:p>
            <a:pPr indent="-182880">
              <a:spcBef>
                <a:spcPct val="20000"/>
              </a:spcBef>
              <a:spcAft>
                <a:spcPts val="600"/>
              </a:spcAft>
              <a:buClr>
                <a:schemeClr val="accent1"/>
              </a:buClr>
              <a:buSzPct val="85000"/>
              <a:buFont typeface="Wingdings 2" charset="2"/>
              <a:buChar char=""/>
            </a:pPr>
            <a:r>
              <a:rPr lang="en-US" dirty="0">
                <a:effectLst/>
              </a:rPr>
              <a:t>A correlation heatmap was generated to identify linear relationships among variables, highlighting strong positive correlations between features such as </a:t>
            </a:r>
            <a:r>
              <a:rPr lang="en-US" dirty="0" err="1">
                <a:effectLst/>
              </a:rPr>
              <a:t>GrLivArea</a:t>
            </a:r>
            <a:r>
              <a:rPr lang="en-US" dirty="0">
                <a:effectLst/>
              </a:rPr>
              <a:t> and </a:t>
            </a:r>
            <a:r>
              <a:rPr lang="en-US" dirty="0" err="1">
                <a:effectLst/>
              </a:rPr>
              <a:t>SalePrice</a:t>
            </a:r>
            <a:r>
              <a:rPr lang="en-US" dirty="0">
                <a:effectLst/>
              </a:rPr>
              <a:t>. Additionally, a scatter plot confirmed a clear positive association between these two variables, indicating that increased above-ground living area tends to correspond with higher sale prices.</a:t>
            </a:r>
          </a:p>
          <a:p>
            <a:pPr indent="-182880">
              <a:spcBef>
                <a:spcPct val="20000"/>
              </a:spcBef>
              <a:spcAft>
                <a:spcPts val="600"/>
              </a:spcAft>
              <a:buClr>
                <a:schemeClr val="accent1"/>
              </a:buClr>
              <a:buSzPct val="85000"/>
              <a:buFont typeface="Wingdings 2" charset="2"/>
              <a:buChar char=""/>
            </a:pPr>
            <a:endParaRPr lang="en-US" dirty="0"/>
          </a:p>
        </p:txBody>
      </p:sp>
      <p:sp>
        <p:nvSpPr>
          <p:cNvPr id="4140" name="Rounded Rectangle 17">
            <a:extLst>
              <a:ext uri="{FF2B5EF4-FFF2-40B4-BE49-F238E27FC236}">
                <a16:creationId xmlns:a16="http://schemas.microsoft.com/office/drawing/2014/main" id="{7C3C6894-4726-4887-8AB6-87983B572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5309" y="958640"/>
            <a:ext cx="2516093"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Resim 8" descr="ekran görüntüsü, metin, diyagram, öykü gelişim çizgisi; kumpas; grafiğini çıkarma içeren bir resim&#10;&#10;Yapay zeka tarafından oluşturulan içerik yanlış olabilir.">
            <a:extLst>
              <a:ext uri="{FF2B5EF4-FFF2-40B4-BE49-F238E27FC236}">
                <a16:creationId xmlns:a16="http://schemas.microsoft.com/office/drawing/2014/main" id="{280945B5-12AF-5C89-C770-03F42FFFB838}"/>
              </a:ext>
            </a:extLst>
          </p:cNvPr>
          <p:cNvPicPr>
            <a:picLocks noChangeAspect="1"/>
          </p:cNvPicPr>
          <p:nvPr/>
        </p:nvPicPr>
        <p:blipFill>
          <a:blip r:embed="rId2"/>
          <a:stretch>
            <a:fillRect/>
          </a:stretch>
        </p:blipFill>
        <p:spPr>
          <a:xfrm>
            <a:off x="6379091" y="1665340"/>
            <a:ext cx="2041824" cy="1276139"/>
          </a:xfrm>
          <a:prstGeom prst="rect">
            <a:avLst/>
          </a:prstGeom>
        </p:spPr>
      </p:pic>
      <p:pic>
        <p:nvPicPr>
          <p:cNvPr id="8" name="Resim 7" descr="metin, ekran görüntüsü, diyagram, çizgi içeren bir resim&#10;&#10;Yapay zeka tarafından oluşturulan içerik yanlış olabilir.">
            <a:extLst>
              <a:ext uri="{FF2B5EF4-FFF2-40B4-BE49-F238E27FC236}">
                <a16:creationId xmlns:a16="http://schemas.microsoft.com/office/drawing/2014/main" id="{AC8DC068-8AFF-5563-2D96-2355462DBB8C}"/>
              </a:ext>
            </a:extLst>
          </p:cNvPr>
          <p:cNvPicPr>
            <a:picLocks noChangeAspect="1"/>
          </p:cNvPicPr>
          <p:nvPr/>
        </p:nvPicPr>
        <p:blipFill>
          <a:blip r:embed="rId3"/>
          <a:stretch>
            <a:fillRect/>
          </a:stretch>
        </p:blipFill>
        <p:spPr>
          <a:xfrm>
            <a:off x="6379091" y="3751938"/>
            <a:ext cx="2041824" cy="158241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31" name="Freeform 6">
            <a:extLst>
              <a:ext uri="{FF2B5EF4-FFF2-40B4-BE49-F238E27FC236}">
                <a16:creationId xmlns:a16="http://schemas.microsoft.com/office/drawing/2014/main" id="{BBEE28A7-C83B-4DCB-9E66-AF58A0864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1033" name="Rectangle 1032">
            <a:extLst>
              <a:ext uri="{FF2B5EF4-FFF2-40B4-BE49-F238E27FC236}">
                <a16:creationId xmlns:a16="http://schemas.microsoft.com/office/drawing/2014/main" id="{BAD21EC9-9707-4723-8447-0D7FA381B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Freeform 23">
            <a:extLst>
              <a:ext uri="{FF2B5EF4-FFF2-40B4-BE49-F238E27FC236}">
                <a16:creationId xmlns:a16="http://schemas.microsoft.com/office/drawing/2014/main" id="{AABA95AA-8869-4123-BB01-8C85EFDF5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3477753"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607500" y="447188"/>
            <a:ext cx="2559813" cy="1559412"/>
          </a:xfrm>
        </p:spPr>
        <p:txBody>
          <a:bodyPr vert="horz" lIns="91440" tIns="45720" rIns="91440" bIns="45720" rtlCol="0" anchor="b">
            <a:normAutofit/>
          </a:bodyPr>
          <a:lstStyle/>
          <a:p>
            <a:r>
              <a:rPr lang="en-US" sz="2800" dirty="0">
                <a:cs typeface="+mj-cs"/>
              </a:rPr>
              <a:t>Modelling</a:t>
            </a:r>
          </a:p>
        </p:txBody>
      </p:sp>
      <p:sp>
        <p:nvSpPr>
          <p:cNvPr id="3" name="Metin kutusu 2">
            <a:extLst>
              <a:ext uri="{FF2B5EF4-FFF2-40B4-BE49-F238E27FC236}">
                <a16:creationId xmlns:a16="http://schemas.microsoft.com/office/drawing/2014/main" id="{0242739A-12A8-E614-FD8B-24422BC43427}"/>
              </a:ext>
            </a:extLst>
          </p:cNvPr>
          <p:cNvSpPr txBox="1"/>
          <p:nvPr/>
        </p:nvSpPr>
        <p:spPr>
          <a:xfrm>
            <a:off x="614034" y="2413000"/>
            <a:ext cx="2553279" cy="3632200"/>
          </a:xfrm>
          <a:prstGeom prst="rect">
            <a:avLst/>
          </a:prstGeom>
        </p:spPr>
        <p:txBody>
          <a:bodyPr vert="horz" lIns="91440" tIns="45720" rIns="91440" bIns="45720" rtlCol="0" anchor="ctr">
            <a:normAutofit/>
          </a:bodyPr>
          <a:lstStyle/>
          <a:p>
            <a:pPr>
              <a:spcBef>
                <a:spcPct val="20000"/>
              </a:spcBef>
              <a:spcAft>
                <a:spcPts val="600"/>
              </a:spcAft>
              <a:buClr>
                <a:schemeClr val="accent1"/>
              </a:buClr>
              <a:buFont typeface="Wingdings 2" charset="2"/>
              <a:buChar char=""/>
            </a:pPr>
            <a:r>
              <a:rPr lang="en-US" sz="1400"/>
              <a:t>XGBoost</a:t>
            </a:r>
          </a:p>
          <a:p>
            <a:pPr>
              <a:spcBef>
                <a:spcPct val="20000"/>
              </a:spcBef>
              <a:spcAft>
                <a:spcPts val="600"/>
              </a:spcAft>
              <a:buClr>
                <a:schemeClr val="accent1"/>
              </a:buClr>
              <a:buFont typeface="Wingdings 2" charset="2"/>
              <a:buChar char=""/>
            </a:pPr>
            <a:endParaRPr lang="en-US" sz="1400"/>
          </a:p>
          <a:p>
            <a:pPr>
              <a:spcBef>
                <a:spcPct val="20000"/>
              </a:spcBef>
              <a:spcAft>
                <a:spcPts val="600"/>
              </a:spcAft>
              <a:buClr>
                <a:schemeClr val="accent1"/>
              </a:buClr>
              <a:buFont typeface="Wingdings 2" charset="2"/>
              <a:buChar char=""/>
            </a:pPr>
            <a:r>
              <a:rPr lang="en-US" sz="1400"/>
              <a:t>Catboost</a:t>
            </a:r>
          </a:p>
          <a:p>
            <a:pPr>
              <a:spcBef>
                <a:spcPct val="20000"/>
              </a:spcBef>
              <a:spcAft>
                <a:spcPts val="600"/>
              </a:spcAft>
              <a:buClr>
                <a:schemeClr val="accent1"/>
              </a:buClr>
              <a:buFont typeface="Wingdings 2" charset="2"/>
              <a:buChar char=""/>
            </a:pPr>
            <a:endParaRPr lang="en-US" sz="1400"/>
          </a:p>
          <a:p>
            <a:pPr>
              <a:spcBef>
                <a:spcPct val="20000"/>
              </a:spcBef>
              <a:spcAft>
                <a:spcPts val="600"/>
              </a:spcAft>
              <a:buClr>
                <a:schemeClr val="accent1"/>
              </a:buClr>
              <a:buFont typeface="Wingdings 2" charset="2"/>
              <a:buChar char=""/>
            </a:pPr>
            <a:r>
              <a:rPr lang="en-US" sz="1400"/>
              <a:t>RandomForest</a:t>
            </a:r>
          </a:p>
        </p:txBody>
      </p:sp>
      <p:sp>
        <p:nvSpPr>
          <p:cNvPr id="1037" name="Rounded Rectangle 17">
            <a:extLst>
              <a:ext uri="{FF2B5EF4-FFF2-40B4-BE49-F238E27FC236}">
                <a16:creationId xmlns:a16="http://schemas.microsoft.com/office/drawing/2014/main" id="{68102155-1621-4AE4-8DD3-7730E2FFD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9208" y="958640"/>
            <a:ext cx="4702194"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XGBoost: A Powerful Machine Learning Framework">
            <a:extLst>
              <a:ext uri="{FF2B5EF4-FFF2-40B4-BE49-F238E27FC236}">
                <a16:creationId xmlns:a16="http://schemas.microsoft.com/office/drawing/2014/main" id="{50948ECA-0E7E-6BE5-BD39-34B49489967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95163" y="2006600"/>
            <a:ext cx="4229140" cy="2392746"/>
          </a:xfrm>
          <a:prstGeom prst="rect">
            <a:avLst/>
          </a:prstGeom>
          <a:noFill/>
          <a:extLst>
            <a:ext uri="{909E8E84-426E-40DD-AFC4-6F175D3DCCD1}">
              <a14:hiddenFill xmlns:a14="http://schemas.microsoft.com/office/drawing/2010/main">
                <a:solidFill>
                  <a:srgbClr val="FFFFFF"/>
                </a:solidFill>
              </a14:hiddenFill>
            </a:ext>
          </a:extLst>
        </p:spPr>
      </p:pic>
      <p:sp>
        <p:nvSpPr>
          <p:cNvPr id="6" name="Metin kutusu 5">
            <a:extLst>
              <a:ext uri="{FF2B5EF4-FFF2-40B4-BE49-F238E27FC236}">
                <a16:creationId xmlns:a16="http://schemas.microsoft.com/office/drawing/2014/main" id="{38D195B2-2138-6474-6547-2ED4837EF910}"/>
              </a:ext>
            </a:extLst>
          </p:cNvPr>
          <p:cNvSpPr txBox="1"/>
          <p:nvPr/>
        </p:nvSpPr>
        <p:spPr>
          <a:xfrm>
            <a:off x="614034" y="2413000"/>
            <a:ext cx="2553279" cy="3632200"/>
          </a:xfrm>
          <a:prstGeom prst="rect">
            <a:avLst/>
          </a:prstGeom>
        </p:spPr>
        <p:txBody>
          <a:bodyPr vert="horz" lIns="91440" tIns="45720" rIns="91440" bIns="45720" rtlCol="0" anchor="ctr">
            <a:normAutofit/>
          </a:bodyPr>
          <a:lstStyle/>
          <a:p>
            <a:pPr indent="-182880">
              <a:lnSpc>
                <a:spcPct val="90000"/>
              </a:lnSpc>
              <a:spcBef>
                <a:spcPct val="20000"/>
              </a:spcBef>
              <a:spcAft>
                <a:spcPts val="600"/>
              </a:spcAft>
              <a:buClr>
                <a:schemeClr val="accent1"/>
              </a:buClr>
              <a:buSzPct val="85000"/>
              <a:buFont typeface="Wingdings 2" charset="2"/>
              <a:buChar char=""/>
            </a:pPr>
            <a:endParaRPr lang="en-US" sz="1200" dirty="0">
              <a:effectLs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BAD21EC9-9707-4723-8447-0D7FA381B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23">
            <a:extLst>
              <a:ext uri="{FF2B5EF4-FFF2-40B4-BE49-F238E27FC236}">
                <a16:creationId xmlns:a16="http://schemas.microsoft.com/office/drawing/2014/main" id="{AABA95AA-8869-4123-BB01-8C85EFDF5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3477753"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607500" y="447188"/>
            <a:ext cx="2559813" cy="1559412"/>
          </a:xfrm>
        </p:spPr>
        <p:txBody>
          <a:bodyPr vert="horz" lIns="91440" tIns="45720" rIns="91440" bIns="45720" rtlCol="0" anchor="b">
            <a:normAutofit/>
          </a:bodyPr>
          <a:lstStyle/>
          <a:p>
            <a:r>
              <a:rPr lang="en-US" sz="2800" dirty="0" err="1">
                <a:cs typeface="+mj-cs"/>
              </a:rPr>
              <a:t>XGBoost</a:t>
            </a:r>
            <a:endParaRPr lang="en-US" sz="2800" dirty="0">
              <a:cs typeface="+mj-cs"/>
            </a:endParaRPr>
          </a:p>
        </p:txBody>
      </p:sp>
      <p:sp>
        <p:nvSpPr>
          <p:cNvPr id="10" name="Metin kutusu 9">
            <a:extLst>
              <a:ext uri="{FF2B5EF4-FFF2-40B4-BE49-F238E27FC236}">
                <a16:creationId xmlns:a16="http://schemas.microsoft.com/office/drawing/2014/main" id="{BFA2F4EC-4E01-6512-39FD-289AB9179622}"/>
              </a:ext>
            </a:extLst>
          </p:cNvPr>
          <p:cNvSpPr txBox="1"/>
          <p:nvPr/>
        </p:nvSpPr>
        <p:spPr>
          <a:xfrm>
            <a:off x="0" y="2006600"/>
            <a:ext cx="3321503" cy="4851400"/>
          </a:xfrm>
          <a:prstGeom prst="rect">
            <a:avLst/>
          </a:prstGeom>
        </p:spPr>
        <p:txBody>
          <a:bodyPr vert="horz" lIns="91440" tIns="45720" rIns="91440" bIns="45720" rtlCol="0" anchor="ctr">
            <a:noAutofit/>
          </a:bodyPr>
          <a:lstStyle/>
          <a:p>
            <a:pPr marL="685800">
              <a:lnSpc>
                <a:spcPct val="90000"/>
              </a:lnSpc>
              <a:spcBef>
                <a:spcPct val="20000"/>
              </a:spcBef>
              <a:spcAft>
                <a:spcPts val="600"/>
              </a:spcAft>
              <a:buClr>
                <a:schemeClr val="accent1"/>
              </a:buClr>
            </a:pPr>
            <a:endParaRPr lang="en-US" sz="1200" dirty="0">
              <a:effectLst/>
              <a:latin typeface="Aptos" panose="020B0004020202020204" pitchFamily="34" charset="0"/>
            </a:endParaRPr>
          </a:p>
        </p:txBody>
      </p:sp>
      <p:sp>
        <p:nvSpPr>
          <p:cNvPr id="46" name="Rounded Rectangle 17">
            <a:extLst>
              <a:ext uri="{FF2B5EF4-FFF2-40B4-BE49-F238E27FC236}">
                <a16:creationId xmlns:a16="http://schemas.microsoft.com/office/drawing/2014/main" id="{68102155-1621-4AE4-8DD3-7730E2FFD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9208" y="958640"/>
            <a:ext cx="4702194"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Resim 8" descr="metin, ekran görüntüsü, diyagram, tasarım içeren bir resim&#10;&#10;Yapay zeka tarafından oluşturulan içerik yanlış olabilir.">
            <a:extLst>
              <a:ext uri="{FF2B5EF4-FFF2-40B4-BE49-F238E27FC236}">
                <a16:creationId xmlns:a16="http://schemas.microsoft.com/office/drawing/2014/main" id="{6D166CDB-393E-12C0-CA26-7203238C528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202779" y="2614809"/>
            <a:ext cx="4229140" cy="1617645"/>
          </a:xfrm>
          <a:prstGeom prst="rect">
            <a:avLst/>
          </a:prstGeom>
        </p:spPr>
      </p:pic>
      <p:sp>
        <p:nvSpPr>
          <p:cNvPr id="11" name="Metin kutusu 10">
            <a:extLst>
              <a:ext uri="{FF2B5EF4-FFF2-40B4-BE49-F238E27FC236}">
                <a16:creationId xmlns:a16="http://schemas.microsoft.com/office/drawing/2014/main" id="{681755F4-42C4-AA50-7093-5AC1440600F2}"/>
              </a:ext>
            </a:extLst>
          </p:cNvPr>
          <p:cNvSpPr txBox="1"/>
          <p:nvPr/>
        </p:nvSpPr>
        <p:spPr>
          <a:xfrm>
            <a:off x="5546193" y="4032399"/>
            <a:ext cx="2885726" cy="200055"/>
          </a:xfrm>
          <a:prstGeom prst="rect">
            <a:avLst/>
          </a:prstGeom>
          <a:solidFill>
            <a:srgbClr val="000000"/>
          </a:solidFill>
        </p:spPr>
        <p:txBody>
          <a:bodyPr wrap="none" rtlCol="0">
            <a:spAutoFit/>
          </a:bodyPr>
          <a:lstStyle/>
          <a:p>
            <a:pPr algn="r">
              <a:spcAft>
                <a:spcPts val="600"/>
              </a:spcAft>
            </a:pPr>
            <a:r>
              <a:rPr lang="tr-TR" sz="700">
                <a:solidFill>
                  <a:srgbClr val="FFFFFF"/>
                </a:solidFill>
                <a:hlinkClick r:id="rId3" tooltip="https://r-craft.org/r-news/in-database-xgboost-predictions-with-r/">
                  <a:extLst>
                    <a:ext uri="{A12FA001-AC4F-418D-AE19-62706E023703}">
                      <ahyp:hlinkClr xmlns:ahyp="http://schemas.microsoft.com/office/drawing/2018/hyperlinkcolor" val="tx"/>
                    </a:ext>
                  </a:extLst>
                </a:hlinkClick>
              </a:rPr>
              <a:t>Bu Fotoğraf</a:t>
            </a:r>
            <a:r>
              <a:rPr lang="tr-TR" sz="700">
                <a:solidFill>
                  <a:srgbClr val="FFFFFF"/>
                </a:solidFill>
              </a:rPr>
              <a:t>, Bilinmeyen Yazar, </a:t>
            </a:r>
            <a:r>
              <a:rPr lang="tr-TR" sz="700">
                <a:solidFill>
                  <a:srgbClr val="FFFFFF"/>
                </a:solidFill>
                <a:hlinkClick r:id="rId4" tooltip="https://creativecommons.org/licenses/by-nc/3.0/">
                  <a:extLst>
                    <a:ext uri="{A12FA001-AC4F-418D-AE19-62706E023703}">
                      <ahyp:hlinkClr xmlns:ahyp="http://schemas.microsoft.com/office/drawing/2018/hyperlinkcolor" val="tx"/>
                    </a:ext>
                  </a:extLst>
                </a:hlinkClick>
              </a:rPr>
              <a:t>CC BY-NC</a:t>
            </a:r>
            <a:r>
              <a:rPr lang="tr-TR" sz="700">
                <a:solidFill>
                  <a:srgbClr val="FFFFFF"/>
                </a:solidFill>
              </a:rPr>
              <a:t> altında lisanslanmıştır</a:t>
            </a:r>
          </a:p>
        </p:txBody>
      </p:sp>
      <p:sp>
        <p:nvSpPr>
          <p:cNvPr id="12" name="Metin kutusu 11">
            <a:extLst>
              <a:ext uri="{FF2B5EF4-FFF2-40B4-BE49-F238E27FC236}">
                <a16:creationId xmlns:a16="http://schemas.microsoft.com/office/drawing/2014/main" id="{CF4389E6-2A3B-1B44-D01B-0B8A30F7B78D}"/>
              </a:ext>
            </a:extLst>
          </p:cNvPr>
          <p:cNvSpPr txBox="1"/>
          <p:nvPr/>
        </p:nvSpPr>
        <p:spPr>
          <a:xfrm>
            <a:off x="268224" y="2279904"/>
            <a:ext cx="3053279" cy="4093428"/>
          </a:xfrm>
          <a:prstGeom prst="rect">
            <a:avLst/>
          </a:prstGeom>
          <a:noFill/>
        </p:spPr>
        <p:txBody>
          <a:bodyPr wrap="square" rtlCol="0">
            <a:spAutoFit/>
          </a:bodyPr>
          <a:lstStyle/>
          <a:p>
            <a:pPr marL="285750" indent="-285750">
              <a:buFont typeface="Arial" panose="020B0604020202020204" pitchFamily="34" charset="0"/>
              <a:buChar char="•"/>
            </a:pP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Extreme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Gradient</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Boosting</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XGBoost</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is a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scalable</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and</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efficient</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implementation</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of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gradient</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boosted</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decision</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trees</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Known</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for</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its</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outstanding</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performance</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in a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wide</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range</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of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machine</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learning</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competitions</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and</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real-world</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applications</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XGBoost</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offers</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excellent</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scalability</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in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both</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memory-limited</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and</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distributed</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computing</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environments</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It</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achieves</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this</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through</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optimized</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usage</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of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system</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resources</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and</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algorithmic</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innovations</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such</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as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regularization</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parallel</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tree</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construction</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and</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cache</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awareness</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In</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this</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study</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XGBoost</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outperformed</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the</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other</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models</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in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both</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RMSE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and</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R²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score</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demonstrating</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its</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strength</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in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learning</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complex</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non-linear</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patterns</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300" kern="100" dirty="0" err="1">
                <a:effectLst/>
                <a:latin typeface="Aptos Display" panose="020B0004020202020204" pitchFamily="34" charset="0"/>
                <a:ea typeface="Aptos" panose="020B0004020202020204" pitchFamily="34" charset="0"/>
                <a:cs typeface="Times New Roman" panose="02020603050405020304" pitchFamily="18" charset="0"/>
              </a:rPr>
              <a:t>from</a:t>
            </a:r>
            <a:r>
              <a:rPr lang="tr-TR" sz="1300" kern="100" dirty="0">
                <a:effectLst/>
                <a:latin typeface="Aptos Display" panose="020B0004020202020204" pitchFamily="34" charset="0"/>
                <a:ea typeface="Aptos" panose="020B0004020202020204" pitchFamily="34" charset="0"/>
                <a:cs typeface="Times New Roman" panose="02020603050405020304" pitchFamily="18" charset="0"/>
              </a:rPr>
              <a:t> data.</a:t>
            </a:r>
            <a:endParaRPr lang="tr-TR" sz="13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tr-TR" sz="13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BAD21EC9-9707-4723-8447-0D7FA381B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Freeform 23">
            <a:extLst>
              <a:ext uri="{FF2B5EF4-FFF2-40B4-BE49-F238E27FC236}">
                <a16:creationId xmlns:a16="http://schemas.microsoft.com/office/drawing/2014/main" id="{AABA95AA-8869-4123-BB01-8C85EFDF5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3477753"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607500" y="447188"/>
            <a:ext cx="2559813" cy="1559412"/>
          </a:xfrm>
        </p:spPr>
        <p:txBody>
          <a:bodyPr>
            <a:normAutofit/>
          </a:bodyPr>
          <a:lstStyle/>
          <a:p>
            <a:r>
              <a:rPr lang="tr-TR" sz="2800"/>
              <a:t>Catboost</a:t>
            </a:r>
            <a:endParaRPr lang="tr-TR" sz="2800" dirty="0"/>
          </a:p>
        </p:txBody>
      </p:sp>
      <p:sp>
        <p:nvSpPr>
          <p:cNvPr id="2059" name="Rounded Rectangle 17">
            <a:extLst>
              <a:ext uri="{FF2B5EF4-FFF2-40B4-BE49-F238E27FC236}">
                <a16:creationId xmlns:a16="http://schemas.microsoft.com/office/drawing/2014/main" id="{68102155-1621-4AE4-8DD3-7730E2FFD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9208" y="958640"/>
            <a:ext cx="4702194"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3. Catboost Regressor model | Download Scientific Diagram">
            <a:extLst>
              <a:ext uri="{FF2B5EF4-FFF2-40B4-BE49-F238E27FC236}">
                <a16:creationId xmlns:a16="http://schemas.microsoft.com/office/drawing/2014/main" id="{844C2BEF-0855-52FC-BF9F-F27F4C3F913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02779" y="2086166"/>
            <a:ext cx="4229140" cy="2674930"/>
          </a:xfrm>
          <a:prstGeom prst="rect">
            <a:avLst/>
          </a:prstGeom>
          <a:noFill/>
          <a:extLst>
            <a:ext uri="{909E8E84-426E-40DD-AFC4-6F175D3DCCD1}">
              <a14:hiddenFill xmlns:a14="http://schemas.microsoft.com/office/drawing/2010/main">
                <a:solidFill>
                  <a:srgbClr val="FFFFFF"/>
                </a:solidFill>
              </a14:hiddenFill>
            </a:ext>
          </a:extLst>
        </p:spPr>
      </p:pic>
      <p:sp>
        <p:nvSpPr>
          <p:cNvPr id="8" name="Metin kutusu 7">
            <a:extLst>
              <a:ext uri="{FF2B5EF4-FFF2-40B4-BE49-F238E27FC236}">
                <a16:creationId xmlns:a16="http://schemas.microsoft.com/office/drawing/2014/main" id="{0DEC220C-6C7B-8D07-624F-8F48D2E39EDE}"/>
              </a:ext>
            </a:extLst>
          </p:cNvPr>
          <p:cNvSpPr txBox="1"/>
          <p:nvPr/>
        </p:nvSpPr>
        <p:spPr>
          <a:xfrm>
            <a:off x="-411157" y="2279904"/>
            <a:ext cx="3778843" cy="3936719"/>
          </a:xfrm>
          <a:prstGeom prst="rect">
            <a:avLst/>
          </a:prstGeom>
          <a:noFill/>
        </p:spPr>
        <p:txBody>
          <a:bodyPr wrap="square" rtlCol="0">
            <a:spAutoFit/>
          </a:bodyPr>
          <a:lstStyle/>
          <a:p>
            <a:pPr marL="857250" indent="-171450">
              <a:lnSpc>
                <a:spcPct val="107000"/>
              </a:lnSpc>
              <a:spcAft>
                <a:spcPts val="800"/>
              </a:spcAft>
              <a:buFont typeface="Arial" panose="020B0604020202020204" pitchFamily="34" charset="0"/>
              <a:buChar char="•"/>
            </a:pP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CatBoost</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short</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for</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i="1" kern="100" dirty="0" err="1">
                <a:effectLst/>
                <a:latin typeface="Aptos" panose="020B0004020202020204" pitchFamily="34" charset="0"/>
                <a:ea typeface="Aptos" panose="020B0004020202020204" pitchFamily="34" charset="0"/>
                <a:cs typeface="Times New Roman" panose="02020603050405020304" pitchFamily="18" charset="0"/>
              </a:rPr>
              <a:t>Categorical</a:t>
            </a:r>
            <a:r>
              <a:rPr lang="tr-TR" sz="1200" i="1"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i="1" kern="100" dirty="0" err="1">
                <a:effectLst/>
                <a:latin typeface="Aptos" panose="020B0004020202020204" pitchFamily="34" charset="0"/>
                <a:ea typeface="Aptos" panose="020B0004020202020204" pitchFamily="34" charset="0"/>
                <a:cs typeface="Times New Roman" panose="02020603050405020304" pitchFamily="18" charset="0"/>
              </a:rPr>
              <a:t>Boosting</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is a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gradient</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boosting</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algorithm</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developed</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by</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Yandex.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It</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builds</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an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ensemble</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of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decision</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trees</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sequentially</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where</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each</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tree</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aims</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to</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reduce</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the</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errors</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made</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by</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the</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previous</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trees</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In</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gradient</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boosting</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the</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model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does</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not alter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earlier</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trees</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but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instead</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uses</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their</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outcomes</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to</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improve</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future</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ones</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The</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main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innovation</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in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CatBoost</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lies</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in how it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handles</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categorical</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features</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internally</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and</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how it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reduces</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overfitting</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by</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employing</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ordered</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boosting</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and</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symmetric</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tree</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structures</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In</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this</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method</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the</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same</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splitting</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function</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is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used</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for</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both</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left</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and</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right</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branches</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each</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tree</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level</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which</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enhances</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computational</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efficiency</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and</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generalization</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ability</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 (Park &amp; </a:t>
            </a:r>
            <a:r>
              <a:rPr lang="tr-TR" sz="1200" kern="100" dirty="0" err="1">
                <a:effectLst/>
                <a:latin typeface="Aptos" panose="020B0004020202020204" pitchFamily="34" charset="0"/>
                <a:ea typeface="Aptos" panose="020B0004020202020204" pitchFamily="34" charset="0"/>
                <a:cs typeface="Times New Roman" panose="02020603050405020304" pitchFamily="18" charset="0"/>
              </a:rPr>
              <a:t>Bae</a:t>
            </a:r>
            <a:r>
              <a:rPr lang="tr-TR" sz="1200" kern="100" dirty="0">
                <a:effectLst/>
                <a:latin typeface="Aptos" panose="020B0004020202020204" pitchFamily="34" charset="0"/>
                <a:ea typeface="Aptos" panose="020B0004020202020204" pitchFamily="34" charset="0"/>
                <a:cs typeface="Times New Roman" panose="02020603050405020304" pitchFamily="18" charset="0"/>
              </a:rPr>
              <a:t>)</a:t>
            </a:r>
          </a:p>
          <a:p>
            <a:endParaRPr lang="tr-TR" sz="1200" dirty="0">
              <a:latin typeface="Aptos" panose="020B00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BAD21EC9-9707-4723-8447-0D7FA381B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AABA95AA-8869-4123-BB01-8C85EFDF5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3477753"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607500" y="447188"/>
            <a:ext cx="2559813" cy="1559412"/>
          </a:xfrm>
        </p:spPr>
        <p:txBody>
          <a:bodyPr>
            <a:normAutofit/>
          </a:bodyPr>
          <a:lstStyle/>
          <a:p>
            <a:r>
              <a:rPr lang="tr-TR" sz="2600"/>
              <a:t>Randomforest</a:t>
            </a:r>
          </a:p>
        </p:txBody>
      </p:sp>
      <p:sp>
        <p:nvSpPr>
          <p:cNvPr id="3" name="Content Placeholder 2"/>
          <p:cNvSpPr>
            <a:spLocks noGrp="1"/>
          </p:cNvSpPr>
          <p:nvPr>
            <p:ph idx="1"/>
          </p:nvPr>
        </p:nvSpPr>
        <p:spPr>
          <a:xfrm>
            <a:off x="0" y="2006600"/>
            <a:ext cx="3089533" cy="3632200"/>
          </a:xfrm>
        </p:spPr>
        <p:txBody>
          <a:bodyPr>
            <a:normAutofit fontScale="62500" lnSpcReduction="20000"/>
          </a:bodyPr>
          <a:lstStyle/>
          <a:p>
            <a:pPr marL="685800">
              <a:lnSpc>
                <a:spcPct val="107000"/>
              </a:lnSpc>
              <a:buNone/>
            </a:pP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a:t>
            </a:r>
            <a:endParaRPr lang="tr-TR" sz="1800" kern="100" dirty="0">
              <a:effectLst/>
              <a:latin typeface="Aptos" panose="020B0004020202020204" pitchFamily="34" charset="0"/>
              <a:ea typeface="Aptos" panose="020B0004020202020204" pitchFamily="34" charset="0"/>
              <a:cs typeface="Times New Roman" panose="02020603050405020304" pitchFamily="18" charset="0"/>
            </a:endParaRPr>
          </a:p>
          <a:p>
            <a:pPr marL="685800">
              <a:lnSpc>
                <a:spcPct val="107000"/>
              </a:lnSpc>
              <a:spcAft>
                <a:spcPts val="800"/>
              </a:spcAft>
            </a:pP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Random</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Forest</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is an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ensemble</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learning</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method</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that</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combines</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the</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predictions</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of multiple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decision</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trees</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to</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generate</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a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more</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robust</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and</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accurate</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final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prediction</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Unlike</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boosting</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methods</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which</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build</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trees</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sequentially</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Random</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Forest</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trains</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multiple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trees</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independently</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on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bootstrapped</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subsets</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of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the</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data.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The</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final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prediction</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is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typically</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obtained</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through</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averaging</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(in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regression</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tasks</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which</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helps</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to</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reduce</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variance</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and</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avoid</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overfitting</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While</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Random</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Forest</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is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generally</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reliable</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and</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interpretable</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its</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performance</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in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this</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study</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was</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comparatively</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lower</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especially</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in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terms</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of R²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score</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Thamarai</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&amp;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Malarvizhi</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Display" panose="020B0004020202020204" pitchFamily="34" charset="0"/>
                <a:ea typeface="Aptos" panose="020B0004020202020204" pitchFamily="34" charset="0"/>
                <a:cs typeface="Times New Roman" panose="02020603050405020304" pitchFamily="18" charset="0"/>
              </a:rPr>
              <a:t>n.d</a:t>
            </a:r>
            <a:r>
              <a:rPr lang="tr-TR" sz="1800" kern="100" dirty="0">
                <a:effectLst/>
                <a:latin typeface="Aptos Display" panose="020B0004020202020204" pitchFamily="34" charset="0"/>
                <a:ea typeface="Aptos" panose="020B0004020202020204" pitchFamily="34" charset="0"/>
                <a:cs typeface="Times New Roman" panose="02020603050405020304" pitchFamily="18" charset="0"/>
              </a:rPr>
              <a:t>.)</a:t>
            </a:r>
            <a:endParaRPr lang="tr-TR"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26" name="Rounded Rectangle 17">
            <a:extLst>
              <a:ext uri="{FF2B5EF4-FFF2-40B4-BE49-F238E27FC236}">
                <a16:creationId xmlns:a16="http://schemas.microsoft.com/office/drawing/2014/main" id="{68102155-1621-4AE4-8DD3-7730E2FFD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9208" y="958640"/>
            <a:ext cx="4702194"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Resim 6" descr="metin, diyagram, çizgi, daire içeren bir resim&#10;&#10;Yapay zeka tarafından oluşturulan içerik yanlış olabilir.">
            <a:extLst>
              <a:ext uri="{FF2B5EF4-FFF2-40B4-BE49-F238E27FC236}">
                <a16:creationId xmlns:a16="http://schemas.microsoft.com/office/drawing/2014/main" id="{897245E7-C164-BFAE-FD4B-FFAC7D43690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202779" y="2017442"/>
            <a:ext cx="4229140" cy="2812378"/>
          </a:xfrm>
          <a:prstGeom prst="rect">
            <a:avLst/>
          </a:prstGeom>
        </p:spPr>
      </p:pic>
      <p:sp>
        <p:nvSpPr>
          <p:cNvPr id="9" name="Metin kutusu 8">
            <a:extLst>
              <a:ext uri="{FF2B5EF4-FFF2-40B4-BE49-F238E27FC236}">
                <a16:creationId xmlns:a16="http://schemas.microsoft.com/office/drawing/2014/main" id="{CF72EB87-825C-38D9-7253-D9D62C64B158}"/>
              </a:ext>
            </a:extLst>
          </p:cNvPr>
          <p:cNvSpPr txBox="1"/>
          <p:nvPr/>
        </p:nvSpPr>
        <p:spPr>
          <a:xfrm>
            <a:off x="5405129" y="4629765"/>
            <a:ext cx="3026790" cy="200055"/>
          </a:xfrm>
          <a:prstGeom prst="rect">
            <a:avLst/>
          </a:prstGeom>
          <a:solidFill>
            <a:srgbClr val="000000"/>
          </a:solidFill>
        </p:spPr>
        <p:txBody>
          <a:bodyPr wrap="none" rtlCol="0">
            <a:spAutoFit/>
          </a:bodyPr>
          <a:lstStyle/>
          <a:p>
            <a:pPr algn="r">
              <a:spcAft>
                <a:spcPts val="600"/>
              </a:spcAft>
            </a:pPr>
            <a:r>
              <a:rPr lang="tr-TR" sz="700">
                <a:solidFill>
                  <a:srgbClr val="FFFFFF"/>
                </a:solidFill>
                <a:hlinkClick r:id="rId3" tooltip="https://itwiki.kr/w/%EB%9E%9C%EB%8D%A4_%ED%8F%AC%EB%A0%88%EC%8A%A4%ED%8A%B8">
                  <a:extLst>
                    <a:ext uri="{A12FA001-AC4F-418D-AE19-62706E023703}">
                      <ahyp:hlinkClr xmlns:ahyp="http://schemas.microsoft.com/office/drawing/2018/hyperlinkcolor" val="tx"/>
                    </a:ext>
                  </a:extLst>
                </a:hlinkClick>
              </a:rPr>
              <a:t>Bu Fotoğraf</a:t>
            </a:r>
            <a:r>
              <a:rPr lang="tr-TR" sz="700">
                <a:solidFill>
                  <a:srgbClr val="FFFFFF"/>
                </a:solidFill>
              </a:rPr>
              <a:t>, Bilinmeyen Yazar, </a:t>
            </a:r>
            <a:r>
              <a:rPr lang="tr-TR"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r>
              <a:rPr lang="tr-TR" sz="700">
                <a:solidFill>
                  <a:srgbClr val="FFFFFF"/>
                </a:solidFill>
              </a:rPr>
              <a:t> altında lisanslanmıştır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0" name="Picture 9" descr="renklilik, mor, sanat, leylak içeren bir resim&#10;&#10;Yapay zeka tarafından oluşturulan içerik yanlış olabilir.">
            <a:extLst>
              <a:ext uri="{FF2B5EF4-FFF2-40B4-BE49-F238E27FC236}">
                <a16:creationId xmlns:a16="http://schemas.microsoft.com/office/drawing/2014/main" id="{357BA55A-CA52-EE74-434F-C608B54670F7}"/>
              </a:ext>
            </a:extLst>
          </p:cNvPr>
          <p:cNvPicPr>
            <a:picLocks noChangeAspect="1"/>
          </p:cNvPicPr>
          <p:nvPr/>
        </p:nvPicPr>
        <p:blipFill>
          <a:blip r:embed="rId2">
            <a:duotone>
              <a:schemeClr val="accent1">
                <a:shade val="45000"/>
                <a:satMod val="135000"/>
              </a:schemeClr>
              <a:prstClr val="white"/>
            </a:duotone>
          </a:blip>
          <a:srcRect l="10600" r="44911" b="-2"/>
          <a:stretch/>
        </p:blipFill>
        <p:spPr>
          <a:xfrm>
            <a:off x="4581525" y="-1"/>
            <a:ext cx="4570837" cy="6858001"/>
          </a:xfrm>
          <a:prstGeom prst="rect">
            <a:avLst/>
          </a:prstGeom>
        </p:spPr>
      </p:pic>
      <p:sp>
        <p:nvSpPr>
          <p:cNvPr id="15" name="Freeform 16">
            <a:extLst>
              <a:ext uri="{FF2B5EF4-FFF2-40B4-BE49-F238E27FC236}">
                <a16:creationId xmlns:a16="http://schemas.microsoft.com/office/drawing/2014/main" id="{90814A6D-51DC-4E3F-B3C1-B4B7517F1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864100"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F5478C50-1981-E199-C5FE-678B402AA19C}"/>
              </a:ext>
            </a:extLst>
          </p:cNvPr>
          <p:cNvSpPr txBox="1">
            <a:spLocks/>
          </p:cNvSpPr>
          <p:nvPr/>
        </p:nvSpPr>
        <p:spPr>
          <a:xfrm>
            <a:off x="691175" y="-746612"/>
            <a:ext cx="3802575" cy="1559412"/>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spcAft>
                <a:spcPts val="600"/>
              </a:spcAft>
            </a:pPr>
            <a:r>
              <a:rPr lang="en-US" sz="4000" b="1" cap="all" dirty="0">
                <a:solidFill>
                  <a:srgbClr val="FEFEFE"/>
                </a:solidFill>
              </a:rPr>
              <a:t>Evaluation</a:t>
            </a:r>
          </a:p>
        </p:txBody>
      </p:sp>
      <p:sp>
        <p:nvSpPr>
          <p:cNvPr id="8" name="Metin kutusu 7">
            <a:extLst>
              <a:ext uri="{FF2B5EF4-FFF2-40B4-BE49-F238E27FC236}">
                <a16:creationId xmlns:a16="http://schemas.microsoft.com/office/drawing/2014/main" id="{104502E0-407B-18A8-8AD0-87E932C3B19C}"/>
              </a:ext>
            </a:extLst>
          </p:cNvPr>
          <p:cNvSpPr txBox="1"/>
          <p:nvPr/>
        </p:nvSpPr>
        <p:spPr>
          <a:xfrm>
            <a:off x="614034" y="812800"/>
            <a:ext cx="3791942" cy="5232400"/>
          </a:xfrm>
          <a:prstGeom prst="rect">
            <a:avLst/>
          </a:prstGeom>
        </p:spPr>
        <p:txBody>
          <a:bodyPr vert="horz" lIns="91440" tIns="45720" rIns="91440" bIns="45720" rtlCol="0" anchor="ctr">
            <a:normAutofit/>
          </a:bodyPr>
          <a:lstStyle/>
          <a:p>
            <a:pPr marL="171450" indent="-171450">
              <a:lnSpc>
                <a:spcPct val="90000"/>
              </a:lnSpc>
              <a:spcBef>
                <a:spcPct val="20000"/>
              </a:spcBef>
              <a:spcAft>
                <a:spcPts val="600"/>
              </a:spcAft>
              <a:buClr>
                <a:schemeClr val="accent1"/>
              </a:buClr>
              <a:buSzPct val="85000"/>
              <a:buFont typeface="Arial" panose="020B0604020202020204" pitchFamily="34" charset="0"/>
              <a:buChar char="•"/>
            </a:pPr>
            <a:r>
              <a:rPr lang="en-US" sz="1100" b="0" i="0" u="sng" dirty="0">
                <a:solidFill>
                  <a:srgbClr val="22A779"/>
                </a:solidFill>
                <a:effectLst/>
                <a:latin typeface="Nunito" pitchFamily="2" charset="-94"/>
                <a:hlinkClick r:id="rId3"/>
              </a:rPr>
              <a:t>Mean Absolute Error (MAE)</a:t>
            </a:r>
            <a:r>
              <a:rPr lang="en-US" sz="1100" b="0" i="0" dirty="0">
                <a:solidFill>
                  <a:srgbClr val="FFFFFF"/>
                </a:solidFill>
                <a:effectLst/>
                <a:latin typeface="Nunito" pitchFamily="2" charset="-94"/>
              </a:rPr>
              <a:t> is a frequently employed metric. It's a measurement of the typical absolute discrepancies between a dataset's actual values and projected values.</a:t>
            </a:r>
            <a:endParaRPr lang="tr-TR" sz="1100" b="0" i="0" dirty="0">
              <a:solidFill>
                <a:srgbClr val="FFFFFF"/>
              </a:solidFill>
              <a:effectLst/>
              <a:latin typeface="Nunito" pitchFamily="2" charset="-94"/>
            </a:endParaRPr>
          </a:p>
          <a:p>
            <a:pPr marL="171450" indent="-171450">
              <a:lnSpc>
                <a:spcPct val="90000"/>
              </a:lnSpc>
              <a:spcBef>
                <a:spcPct val="20000"/>
              </a:spcBef>
              <a:spcAft>
                <a:spcPts val="600"/>
              </a:spcAft>
              <a:buClr>
                <a:schemeClr val="accent1"/>
              </a:buClr>
              <a:buSzPct val="85000"/>
              <a:buFont typeface="Arial" panose="020B0604020202020204" pitchFamily="34" charset="0"/>
              <a:buChar char="•"/>
            </a:pPr>
            <a:endParaRPr lang="tr-TR" sz="1100" b="0" i="0" dirty="0">
              <a:solidFill>
                <a:srgbClr val="FFFFFF"/>
              </a:solidFill>
              <a:effectLst/>
              <a:latin typeface="Nunito" pitchFamily="2" charset="-94"/>
            </a:endParaRPr>
          </a:p>
          <a:p>
            <a:pPr marL="171450" indent="-171450">
              <a:lnSpc>
                <a:spcPct val="90000"/>
              </a:lnSpc>
              <a:spcBef>
                <a:spcPct val="20000"/>
              </a:spcBef>
              <a:spcAft>
                <a:spcPts val="600"/>
              </a:spcAft>
              <a:buClr>
                <a:schemeClr val="accent1"/>
              </a:buClr>
              <a:buSzPct val="85000"/>
              <a:buFont typeface="Arial" panose="020B0604020202020204" pitchFamily="34" charset="0"/>
              <a:buChar char="•"/>
            </a:pPr>
            <a:endParaRPr lang="tr-TR" sz="1100" dirty="0"/>
          </a:p>
          <a:p>
            <a:pPr marL="171450" indent="-171450">
              <a:lnSpc>
                <a:spcPct val="90000"/>
              </a:lnSpc>
              <a:spcBef>
                <a:spcPct val="20000"/>
              </a:spcBef>
              <a:spcAft>
                <a:spcPts val="600"/>
              </a:spcAft>
              <a:buClr>
                <a:schemeClr val="accent1"/>
              </a:buClr>
              <a:buSzPct val="85000"/>
              <a:buFont typeface="Arial" panose="020B0604020202020204" pitchFamily="34" charset="0"/>
              <a:buChar char="•"/>
            </a:pPr>
            <a:endParaRPr lang="tr-TR" sz="1100" dirty="0"/>
          </a:p>
          <a:p>
            <a:pPr marL="171450" indent="-171450">
              <a:lnSpc>
                <a:spcPct val="90000"/>
              </a:lnSpc>
              <a:spcBef>
                <a:spcPct val="20000"/>
              </a:spcBef>
              <a:spcAft>
                <a:spcPts val="600"/>
              </a:spcAft>
              <a:buClr>
                <a:schemeClr val="accent1"/>
              </a:buClr>
              <a:buSzPct val="85000"/>
              <a:buFont typeface="Arial" panose="020B0604020202020204" pitchFamily="34" charset="0"/>
              <a:buChar char="•"/>
            </a:pPr>
            <a:r>
              <a:rPr lang="tr-TR" sz="1100" b="0" i="0" dirty="0">
                <a:solidFill>
                  <a:srgbClr val="FFFFFF"/>
                </a:solidFill>
                <a:effectLst/>
                <a:latin typeface="Nunito" pitchFamily="2" charset="-94"/>
              </a:rPr>
              <a:t>RMSE </a:t>
            </a:r>
            <a:r>
              <a:rPr lang="en-US" sz="1100" b="0" i="0" dirty="0">
                <a:solidFill>
                  <a:srgbClr val="FFFFFF"/>
                </a:solidFill>
                <a:effectLst/>
                <a:latin typeface="Nunito" pitchFamily="2" charset="-94"/>
              </a:rPr>
              <a:t> It quantifies the percentage of the dependent variable's variation that the model's independent variables contribute to.</a:t>
            </a:r>
            <a:endParaRPr lang="tr-TR" sz="1100" b="0" i="0" dirty="0">
              <a:solidFill>
                <a:srgbClr val="FFFFFF"/>
              </a:solidFill>
              <a:effectLst/>
              <a:latin typeface="Nunito" pitchFamily="2" charset="-94"/>
            </a:endParaRPr>
          </a:p>
          <a:p>
            <a:pPr marL="171450" indent="-171450">
              <a:lnSpc>
                <a:spcPct val="90000"/>
              </a:lnSpc>
              <a:spcBef>
                <a:spcPct val="20000"/>
              </a:spcBef>
              <a:spcAft>
                <a:spcPts val="600"/>
              </a:spcAft>
              <a:buClr>
                <a:schemeClr val="accent1"/>
              </a:buClr>
              <a:buSzPct val="85000"/>
              <a:buFont typeface="Arial" panose="020B0604020202020204" pitchFamily="34" charset="0"/>
              <a:buChar char="•"/>
            </a:pPr>
            <a:endParaRPr lang="tr-TR" sz="1100" b="0" i="0" dirty="0">
              <a:solidFill>
                <a:srgbClr val="FFFFFF"/>
              </a:solidFill>
              <a:effectLst/>
              <a:latin typeface="Nunito" pitchFamily="2" charset="-94"/>
            </a:endParaRPr>
          </a:p>
          <a:p>
            <a:pPr indent="-182880">
              <a:lnSpc>
                <a:spcPct val="90000"/>
              </a:lnSpc>
              <a:spcBef>
                <a:spcPct val="20000"/>
              </a:spcBef>
              <a:spcAft>
                <a:spcPts val="600"/>
              </a:spcAft>
              <a:buClr>
                <a:schemeClr val="accent1"/>
              </a:buClr>
              <a:buSzPct val="85000"/>
              <a:buFont typeface="Wingdings 2" charset="2"/>
              <a:buChar char=""/>
            </a:pPr>
            <a:endParaRPr lang="tr-TR" sz="1100" b="0" i="0" dirty="0">
              <a:solidFill>
                <a:srgbClr val="FFFFFF"/>
              </a:solidFill>
              <a:effectLst/>
              <a:latin typeface="Nunito" pitchFamily="2" charset="-94"/>
            </a:endParaRPr>
          </a:p>
          <a:p>
            <a:pPr marL="171450" indent="-171450">
              <a:lnSpc>
                <a:spcPct val="90000"/>
              </a:lnSpc>
              <a:spcBef>
                <a:spcPct val="20000"/>
              </a:spcBef>
              <a:spcAft>
                <a:spcPts val="600"/>
              </a:spcAft>
              <a:buClr>
                <a:schemeClr val="accent1"/>
              </a:buClr>
              <a:buSzPct val="85000"/>
              <a:buFont typeface="Arial" panose="020B0604020202020204" pitchFamily="34" charset="0"/>
              <a:buChar char="•"/>
            </a:pPr>
            <a:endParaRPr lang="en-US" sz="1100" dirty="0"/>
          </a:p>
          <a:p>
            <a:pPr marL="171450" indent="-171450">
              <a:lnSpc>
                <a:spcPct val="90000"/>
              </a:lnSpc>
              <a:spcBef>
                <a:spcPct val="20000"/>
              </a:spcBef>
              <a:spcAft>
                <a:spcPts val="600"/>
              </a:spcAft>
              <a:buClr>
                <a:schemeClr val="accent1"/>
              </a:buClr>
              <a:buSzPct val="85000"/>
              <a:buFont typeface="Arial" panose="020B0604020202020204" pitchFamily="34" charset="0"/>
              <a:buChar char="•"/>
            </a:pPr>
            <a:r>
              <a:rPr lang="tr-TR" sz="1100" b="0" i="0" dirty="0">
                <a:solidFill>
                  <a:srgbClr val="FFFFFF"/>
                </a:solidFill>
                <a:effectLst/>
                <a:latin typeface="Nunito" pitchFamily="2" charset="-94"/>
              </a:rPr>
              <a:t>RMSE </a:t>
            </a:r>
            <a:r>
              <a:rPr lang="en-US" sz="1100" b="0" i="0" dirty="0">
                <a:solidFill>
                  <a:srgbClr val="FFFFFF"/>
                </a:solidFill>
                <a:effectLst/>
                <a:latin typeface="Nunito" pitchFamily="2" charset="-94"/>
              </a:rPr>
              <a:t>It is a usually used metric in regression analysis and machine learning to measure the accuracy or goodness of fit of a predictive model, especially when the predictions are continuous numerical values.</a:t>
            </a:r>
            <a:endParaRPr lang="tr-TR" sz="1100" b="0" i="0" dirty="0">
              <a:solidFill>
                <a:srgbClr val="FFFFFF"/>
              </a:solidFill>
              <a:effectLst/>
              <a:latin typeface="Nunito" pitchFamily="2" charset="-94"/>
            </a:endParaRPr>
          </a:p>
          <a:p>
            <a:pPr indent="-182880">
              <a:lnSpc>
                <a:spcPct val="90000"/>
              </a:lnSpc>
              <a:spcBef>
                <a:spcPct val="20000"/>
              </a:spcBef>
              <a:spcAft>
                <a:spcPts val="600"/>
              </a:spcAft>
              <a:buClr>
                <a:schemeClr val="accent1"/>
              </a:buClr>
              <a:buSzPct val="85000"/>
              <a:buFont typeface="Wingdings 2" charset="2"/>
              <a:buChar char=""/>
            </a:pPr>
            <a:endParaRPr lang="tr-TR" sz="1100" b="0" i="0" dirty="0">
              <a:solidFill>
                <a:srgbClr val="FFFFFF"/>
              </a:solidFill>
              <a:effectLst/>
              <a:latin typeface="Nunito" pitchFamily="2" charset="-94"/>
            </a:endParaRPr>
          </a:p>
          <a:p>
            <a:pPr>
              <a:lnSpc>
                <a:spcPct val="90000"/>
              </a:lnSpc>
              <a:spcBef>
                <a:spcPct val="20000"/>
              </a:spcBef>
              <a:spcAft>
                <a:spcPts val="600"/>
              </a:spcAft>
              <a:buClr>
                <a:schemeClr val="accent1"/>
              </a:buClr>
              <a:buSzPct val="85000"/>
            </a:pPr>
            <a:endParaRPr lang="en-US" sz="1100" dirty="0"/>
          </a:p>
        </p:txBody>
      </p:sp>
    </p:spTree>
    <p:extLst>
      <p:ext uri="{BB962C8B-B14F-4D97-AF65-F5344CB8AC3E}">
        <p14:creationId xmlns:p14="http://schemas.microsoft.com/office/powerpoint/2010/main" val="2311978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8">
            <a:extLst>
              <a:ext uri="{FF2B5EF4-FFF2-40B4-BE49-F238E27FC236}">
                <a16:creationId xmlns:a16="http://schemas.microsoft.com/office/drawing/2014/main" id="{5940F547-7206-4401-94FB-F8421915D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Nehrin havadan görünümü">
            <a:extLst>
              <a:ext uri="{FF2B5EF4-FFF2-40B4-BE49-F238E27FC236}">
                <a16:creationId xmlns:a16="http://schemas.microsoft.com/office/drawing/2014/main" id="{B78E51E4-C182-CCEA-1496-BE05FF0EDD16}"/>
              </a:ext>
            </a:extLst>
          </p:cNvPr>
          <p:cNvPicPr>
            <a:picLocks noChangeAspect="1"/>
          </p:cNvPicPr>
          <p:nvPr/>
        </p:nvPicPr>
        <p:blipFill>
          <a:blip r:embed="rId2">
            <a:alphaModFix amt="40000"/>
          </a:blip>
          <a:srcRect l="8799" r="2200" b="-1"/>
          <a:stretch/>
        </p:blipFill>
        <p:spPr>
          <a:xfrm>
            <a:off x="20" y="10"/>
            <a:ext cx="9143980" cy="6857989"/>
          </a:xfrm>
          <a:prstGeom prst="rect">
            <a:avLst/>
          </a:prstGeom>
        </p:spPr>
      </p:pic>
      <p:sp>
        <p:nvSpPr>
          <p:cNvPr id="2" name="Title 1"/>
          <p:cNvSpPr>
            <a:spLocks noGrp="1"/>
          </p:cNvSpPr>
          <p:nvPr>
            <p:ph type="title"/>
          </p:nvPr>
        </p:nvSpPr>
        <p:spPr>
          <a:xfrm>
            <a:off x="2776542" y="563526"/>
            <a:ext cx="3252119" cy="854112"/>
          </a:xfrm>
        </p:spPr>
        <p:txBody>
          <a:bodyPr>
            <a:normAutofit/>
          </a:bodyPr>
          <a:lstStyle/>
          <a:p>
            <a:r>
              <a:rPr lang="tr-TR" dirty="0" err="1"/>
              <a:t>Introduction</a:t>
            </a:r>
            <a:endParaRPr lang="tr-TR" dirty="0"/>
          </a:p>
        </p:txBody>
      </p:sp>
      <p:sp>
        <p:nvSpPr>
          <p:cNvPr id="3" name="Content Placeholder 2"/>
          <p:cNvSpPr>
            <a:spLocks noGrp="1"/>
          </p:cNvSpPr>
          <p:nvPr>
            <p:ph idx="1"/>
          </p:nvPr>
        </p:nvSpPr>
        <p:spPr>
          <a:xfrm>
            <a:off x="614034" y="2222287"/>
            <a:ext cx="7915930" cy="3636511"/>
          </a:xfrm>
        </p:spPr>
        <p:txBody>
          <a:bodyPr>
            <a:normAutofit fontScale="62500" lnSpcReduction="20000"/>
          </a:bodyPr>
          <a:lstStyle/>
          <a:p>
            <a:pPr>
              <a:buNone/>
            </a:pPr>
            <a:r>
              <a:rPr lang="tr-TR" sz="1800" dirty="0" err="1">
                <a:effectLst/>
                <a:latin typeface="Aptos Display" panose="020B0004020202020204" pitchFamily="34" charset="0"/>
                <a:ea typeface="Times New Roman" panose="02020603050405020304" pitchFamily="18" charset="0"/>
              </a:rPr>
              <a:t>In</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recent</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years</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the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rapid</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advancements</a:t>
            </a:r>
            <a:r>
              <a:rPr lang="tr-TR" sz="1800" dirty="0">
                <a:effectLst/>
                <a:latin typeface="Aptos Display" panose="020B0004020202020204" pitchFamily="34" charset="0"/>
                <a:ea typeface="Times New Roman" panose="02020603050405020304" pitchFamily="18" charset="0"/>
              </a:rPr>
              <a:t> in Machine Learning (ML) </a:t>
            </a:r>
            <a:r>
              <a:rPr lang="tr-TR" sz="1800" dirty="0" err="1">
                <a:effectLst/>
                <a:latin typeface="Aptos Display" panose="020B0004020202020204" pitchFamily="34" charset="0"/>
                <a:ea typeface="Times New Roman" panose="02020603050405020304" pitchFamily="18" charset="0"/>
              </a:rPr>
              <a:t>have</a:t>
            </a:r>
            <a:r>
              <a:rPr lang="tr-TR" sz="1800" dirty="0">
                <a:effectLst/>
                <a:latin typeface="Aptos Display" panose="020B0004020202020204" pitchFamily="34" charset="0"/>
                <a:ea typeface="Times New Roman" panose="02020603050405020304" pitchFamily="18" charset="0"/>
              </a:rPr>
              <a:t> led </a:t>
            </a:r>
            <a:r>
              <a:rPr lang="tr-TR" sz="1800" dirty="0" err="1">
                <a:effectLst/>
                <a:latin typeface="Aptos Display" panose="020B0004020202020204" pitchFamily="34" charset="0"/>
                <a:ea typeface="Times New Roman" panose="02020603050405020304" pitchFamily="18" charset="0"/>
              </a:rPr>
              <a:t>to</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the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widespread</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adoption</a:t>
            </a:r>
            <a:r>
              <a:rPr lang="tr-TR" sz="1800" dirty="0">
                <a:effectLst/>
                <a:latin typeface="Aptos Display" panose="020B0004020202020204" pitchFamily="34" charset="0"/>
                <a:ea typeface="Times New Roman" panose="02020603050405020304" pitchFamily="18" charset="0"/>
              </a:rPr>
              <a:t> of </a:t>
            </a:r>
            <a:r>
              <a:rPr lang="tr-TR" sz="1800" dirty="0" err="1">
                <a:effectLst/>
                <a:latin typeface="Aptos Display" panose="020B0004020202020204" pitchFamily="34" charset="0"/>
                <a:ea typeface="Times New Roman" panose="02020603050405020304" pitchFamily="18" charset="0"/>
              </a:rPr>
              <a:t>this</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technology</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across</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many</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industries</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One</a:t>
            </a:r>
            <a:r>
              <a:rPr lang="tr-TR" sz="1800" dirty="0">
                <a:effectLst/>
                <a:latin typeface="Aptos Display" panose="020B0004020202020204" pitchFamily="34" charset="0"/>
                <a:ea typeface="Times New Roman" panose="02020603050405020304" pitchFamily="18" charset="0"/>
              </a:rPr>
              <a:t> of </a:t>
            </a:r>
            <a:r>
              <a:rPr lang="tr-TR" sz="1800" dirty="0" err="1">
                <a:effectLst/>
                <a:latin typeface="Aptos Display" panose="020B0004020202020204" pitchFamily="34" charset="0"/>
                <a:ea typeface="Times New Roman" panose="02020603050405020304" pitchFamily="18" charset="0"/>
              </a:rPr>
              <a:t>the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key</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domains</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where</a:t>
            </a:r>
            <a:r>
              <a:rPr lang="tr-TR" sz="1800" dirty="0">
                <a:effectLst/>
                <a:latin typeface="Aptos Display" panose="020B0004020202020204" pitchFamily="34" charset="0"/>
                <a:ea typeface="Times New Roman" panose="02020603050405020304" pitchFamily="18" charset="0"/>
              </a:rPr>
              <a:t> ML has </a:t>
            </a:r>
            <a:r>
              <a:rPr lang="tr-TR" sz="1800" dirty="0" err="1">
                <a:effectLst/>
                <a:latin typeface="Aptos Display" panose="020B0004020202020204" pitchFamily="34" charset="0"/>
                <a:ea typeface="Times New Roman" panose="02020603050405020304" pitchFamily="18" charset="0"/>
              </a:rPr>
              <a:t>been</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effectively</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applied</a:t>
            </a:r>
            <a:r>
              <a:rPr lang="tr-TR" sz="1800" dirty="0">
                <a:effectLst/>
                <a:latin typeface="Aptos Display" panose="020B0004020202020204" pitchFamily="34" charset="0"/>
                <a:ea typeface="Times New Roman" panose="02020603050405020304" pitchFamily="18" charset="0"/>
              </a:rPr>
              <a:t> is </a:t>
            </a:r>
            <a:r>
              <a:rPr lang="tr-TR" sz="1800" dirty="0" err="1">
                <a:effectLst/>
                <a:latin typeface="Aptos Display" panose="020B0004020202020204" pitchFamily="34" charset="0"/>
                <a:ea typeface="Times New Roman" panose="02020603050405020304" pitchFamily="18" charset="0"/>
              </a:rPr>
              <a:t>the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real</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estate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sector</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particularly</a:t>
            </a:r>
            <a:r>
              <a:rPr lang="tr-TR" sz="1800" dirty="0">
                <a:effectLst/>
                <a:latin typeface="Aptos Display" panose="020B0004020202020204" pitchFamily="34" charset="0"/>
                <a:ea typeface="Times New Roman" panose="02020603050405020304" pitchFamily="18" charset="0"/>
              </a:rPr>
              <a:t> in </a:t>
            </a:r>
            <a:r>
              <a:rPr lang="tr-TR" sz="1800" dirty="0" err="1">
                <a:effectLst/>
                <a:latin typeface="Aptos Display" panose="020B0004020202020204" pitchFamily="34" charset="0"/>
                <a:ea typeface="Times New Roman" panose="02020603050405020304" pitchFamily="18" charset="0"/>
              </a:rPr>
              <a:t>house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price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prediction</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The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steady</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increase</a:t>
            </a:r>
            <a:r>
              <a:rPr lang="tr-TR" sz="1800" dirty="0">
                <a:effectLst/>
                <a:latin typeface="Aptos Display" panose="020B0004020202020204" pitchFamily="34" charset="0"/>
                <a:ea typeface="Times New Roman" panose="02020603050405020304" pitchFamily="18" charset="0"/>
              </a:rPr>
              <a:t> in </a:t>
            </a:r>
            <a:r>
              <a:rPr lang="tr-TR" sz="1800" dirty="0" err="1">
                <a:effectLst/>
                <a:latin typeface="Aptos Display" panose="020B0004020202020204" pitchFamily="34" charset="0"/>
                <a:ea typeface="Times New Roman" panose="02020603050405020304" pitchFamily="18" charset="0"/>
              </a:rPr>
              <a:t>housing</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prices</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each</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year</a:t>
            </a:r>
            <a:r>
              <a:rPr lang="tr-TR" sz="1800" dirty="0">
                <a:effectLst/>
                <a:latin typeface="Aptos Display" panose="020B0004020202020204" pitchFamily="34" charset="0"/>
                <a:ea typeface="Times New Roman" panose="02020603050405020304" pitchFamily="18" charset="0"/>
              </a:rPr>
              <a:t> has </a:t>
            </a:r>
            <a:r>
              <a:rPr lang="tr-TR" sz="1800" dirty="0" err="1">
                <a:effectLst/>
                <a:latin typeface="Aptos Display" panose="020B0004020202020204" pitchFamily="34" charset="0"/>
                <a:ea typeface="Times New Roman" panose="02020603050405020304" pitchFamily="18" charset="0"/>
              </a:rPr>
              <a:t>made</a:t>
            </a:r>
            <a:r>
              <a:rPr lang="tr-TR" sz="1800" dirty="0">
                <a:effectLst/>
                <a:latin typeface="Aptos Display" panose="020B0004020202020204" pitchFamily="34" charset="0"/>
                <a:ea typeface="Times New Roman" panose="02020603050405020304" pitchFamily="18" charset="0"/>
              </a:rPr>
              <a:t> it </a:t>
            </a:r>
            <a:r>
              <a:rPr lang="tr-TR" sz="1800" dirty="0" err="1">
                <a:effectLst/>
                <a:latin typeface="Aptos Display" panose="020B0004020202020204" pitchFamily="34" charset="0"/>
                <a:ea typeface="Times New Roman" panose="02020603050405020304" pitchFamily="18" charset="0"/>
              </a:rPr>
              <a:t>essential</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to</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accurately</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estimate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property</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values</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for</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both</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individual</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buyers</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and</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investors</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The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predictive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models</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developed</a:t>
            </a:r>
            <a:r>
              <a:rPr lang="tr-TR" sz="1800" dirty="0">
                <a:effectLst/>
                <a:latin typeface="Aptos Display" panose="020B0004020202020204" pitchFamily="34" charset="0"/>
                <a:ea typeface="Times New Roman" panose="02020603050405020304" pitchFamily="18" charset="0"/>
              </a:rPr>
              <a:t> in </a:t>
            </a:r>
            <a:r>
              <a:rPr lang="tr-TR" sz="1800" dirty="0" err="1">
                <a:effectLst/>
                <a:latin typeface="Aptos Display" panose="020B0004020202020204" pitchFamily="34" charset="0"/>
                <a:ea typeface="Times New Roman" panose="02020603050405020304" pitchFamily="18" charset="0"/>
              </a:rPr>
              <a:t>this</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context</a:t>
            </a:r>
            <a:r>
              <a:rPr lang="tr-TR" sz="1800" dirty="0">
                <a:effectLst/>
                <a:latin typeface="Aptos Display" panose="020B0004020202020204" pitchFamily="34" charset="0"/>
                <a:ea typeface="Times New Roman" panose="02020603050405020304" pitchFamily="18" charset="0"/>
              </a:rPr>
              <a:t> not </a:t>
            </a:r>
            <a:r>
              <a:rPr lang="tr-TR" sz="1800" dirty="0" err="1">
                <a:effectLst/>
                <a:latin typeface="Aptos Display" panose="020B0004020202020204" pitchFamily="34" charset="0"/>
                <a:ea typeface="Times New Roman" panose="02020603050405020304" pitchFamily="18" charset="0"/>
              </a:rPr>
              <a:t>only</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help</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customers</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identify</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homes</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that</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meet</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their</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needs</a:t>
            </a:r>
            <a:r>
              <a:rPr lang="tr-TR" sz="1800" dirty="0">
                <a:effectLst/>
                <a:latin typeface="Aptos Display" panose="020B0004020202020204" pitchFamily="34" charset="0"/>
                <a:ea typeface="Times New Roman" panose="02020603050405020304" pitchFamily="18" charset="0"/>
              </a:rPr>
              <a:t> but </a:t>
            </a:r>
            <a:r>
              <a:rPr lang="tr-TR" sz="1800" dirty="0" err="1">
                <a:effectLst/>
                <a:latin typeface="Aptos Display" panose="020B0004020202020204" pitchFamily="34" charset="0"/>
                <a:ea typeface="Times New Roman" panose="02020603050405020304" pitchFamily="18" charset="0"/>
              </a:rPr>
              <a:t>also</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assist</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real</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estate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stakeholders</a:t>
            </a:r>
            <a:r>
              <a:rPr lang="tr-TR" sz="1800" dirty="0">
                <a:effectLst/>
                <a:latin typeface="Aptos Display" panose="020B0004020202020204" pitchFamily="34" charset="0"/>
                <a:ea typeface="Times New Roman" panose="02020603050405020304" pitchFamily="18" charset="0"/>
              </a:rPr>
              <a:t> in </a:t>
            </a:r>
            <a:r>
              <a:rPr lang="tr-TR" sz="1800" dirty="0" err="1">
                <a:effectLst/>
                <a:latin typeface="Aptos Display" panose="020B0004020202020204" pitchFamily="34" charset="0"/>
                <a:ea typeface="Times New Roman" panose="02020603050405020304" pitchFamily="18" charset="0"/>
              </a:rPr>
              <a:t>analyzing</a:t>
            </a:r>
            <a:r>
              <a:rPr lang="tr-TR" sz="1800" dirty="0">
                <a:effectLst/>
                <a:latin typeface="Aptos Display" panose="020B0004020202020204" pitchFamily="34" charset="0"/>
                <a:ea typeface="Times New Roman" panose="02020603050405020304" pitchFamily="18" charset="0"/>
              </a:rPr>
              <a:t> market </a:t>
            </a:r>
            <a:r>
              <a:rPr lang="tr-TR" sz="1800" dirty="0" err="1">
                <a:effectLst/>
                <a:latin typeface="Aptos Display" panose="020B0004020202020204" pitchFamily="34" charset="0"/>
                <a:ea typeface="Times New Roman" panose="02020603050405020304" pitchFamily="18" charset="0"/>
              </a:rPr>
              <a:t>dynamics</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and</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making</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strategic</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decisions</a:t>
            </a:r>
            <a:r>
              <a:rPr lang="tr-TR" sz="1800" dirty="0">
                <a:effectLst/>
                <a:latin typeface="Aptos Display" panose="020B0004020202020204" pitchFamily="34" charset="0"/>
                <a:ea typeface="Times New Roman" panose="02020603050405020304" pitchFamily="18" charset="0"/>
              </a:rPr>
              <a:t>.</a:t>
            </a:r>
            <a:endParaRPr lang="tr-TR" sz="1800" dirty="0">
              <a:effectLst/>
              <a:latin typeface="Times New Roman" panose="02020603050405020304" pitchFamily="18" charset="0"/>
              <a:ea typeface="Times New Roman" panose="02020603050405020304" pitchFamily="18" charset="0"/>
            </a:endParaRPr>
          </a:p>
          <a:p>
            <a:pPr>
              <a:buNone/>
            </a:pPr>
            <a:r>
              <a:rPr lang="tr-TR" sz="1800" dirty="0" err="1">
                <a:effectLst/>
                <a:latin typeface="Aptos Display" panose="020B0004020202020204" pitchFamily="34" charset="0"/>
                <a:ea typeface="Times New Roman" panose="02020603050405020304" pitchFamily="18" charset="0"/>
              </a:rPr>
              <a:t>Moreover</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the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integration</a:t>
            </a:r>
            <a:r>
              <a:rPr lang="tr-TR" sz="1800" dirty="0">
                <a:effectLst/>
                <a:latin typeface="Aptos Display" panose="020B0004020202020204" pitchFamily="34" charset="0"/>
                <a:ea typeface="Times New Roman" panose="02020603050405020304" pitchFamily="18" charset="0"/>
              </a:rPr>
              <a:t> of data </a:t>
            </a:r>
            <a:r>
              <a:rPr lang="tr-TR" sz="1800" dirty="0" err="1">
                <a:effectLst/>
                <a:latin typeface="Aptos Display" panose="020B0004020202020204" pitchFamily="34" charset="0"/>
                <a:ea typeface="Times New Roman" panose="02020603050405020304" pitchFamily="18" charset="0"/>
              </a:rPr>
              <a:t>mining</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techniques</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into</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the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housing</a:t>
            </a:r>
            <a:r>
              <a:rPr lang="tr-TR" sz="1800" dirty="0">
                <a:effectLst/>
                <a:latin typeface="Aptos Display" panose="020B0004020202020204" pitchFamily="34" charset="0"/>
                <a:ea typeface="Times New Roman" panose="02020603050405020304" pitchFamily="18" charset="0"/>
              </a:rPr>
              <a:t> market has </a:t>
            </a:r>
            <a:r>
              <a:rPr lang="tr-TR" sz="1800" dirty="0" err="1">
                <a:effectLst/>
                <a:latin typeface="Aptos Display" panose="020B0004020202020204" pitchFamily="34" charset="0"/>
                <a:ea typeface="Times New Roman" panose="02020603050405020304" pitchFamily="18" charset="0"/>
              </a:rPr>
              <a:t>significantly</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expanded</a:t>
            </a:r>
            <a:r>
              <a:rPr lang="tr-TR" sz="1800" dirty="0">
                <a:effectLst/>
                <a:latin typeface="Aptos Display" panose="020B0004020202020204" pitchFamily="34" charset="0"/>
                <a:ea typeface="Times New Roman" panose="02020603050405020304" pitchFamily="18" charset="0"/>
              </a:rPr>
              <a:t> in </a:t>
            </a:r>
            <a:r>
              <a:rPr lang="tr-TR" sz="1800" dirty="0" err="1">
                <a:effectLst/>
                <a:latin typeface="Aptos Display" panose="020B0004020202020204" pitchFamily="34" charset="0"/>
                <a:ea typeface="Times New Roman" panose="02020603050405020304" pitchFamily="18" charset="0"/>
              </a:rPr>
              <a:t>recent</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years</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These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techniques</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which</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enable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the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extraction</a:t>
            </a:r>
            <a:r>
              <a:rPr lang="tr-TR" sz="1800" dirty="0">
                <a:effectLst/>
                <a:latin typeface="Aptos Display" panose="020B0004020202020204" pitchFamily="34" charset="0"/>
                <a:ea typeface="Times New Roman" panose="02020603050405020304" pitchFamily="18" charset="0"/>
              </a:rPr>
              <a:t> of </a:t>
            </a:r>
            <a:r>
              <a:rPr lang="tr-TR" sz="1800" dirty="0" err="1">
                <a:effectLst/>
                <a:latin typeface="Aptos Display" panose="020B0004020202020204" pitchFamily="34" charset="0"/>
                <a:ea typeface="Times New Roman" panose="02020603050405020304" pitchFamily="18" charset="0"/>
              </a:rPr>
              <a:t>meaningful</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information</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from</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large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and</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unstructured</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datasets</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are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effectively</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used</a:t>
            </a:r>
            <a:r>
              <a:rPr lang="tr-TR" sz="1800" dirty="0">
                <a:effectLst/>
                <a:latin typeface="Aptos Display" panose="020B0004020202020204" pitchFamily="34" charset="0"/>
                <a:ea typeface="Times New Roman" panose="02020603050405020304" pitchFamily="18" charset="0"/>
              </a:rPr>
              <a:t> in </a:t>
            </a:r>
            <a:r>
              <a:rPr lang="tr-TR" sz="1800" dirty="0" err="1">
                <a:effectLst/>
                <a:latin typeface="Aptos Display" panose="020B0004020202020204" pitchFamily="34" charset="0"/>
                <a:ea typeface="Times New Roman" panose="02020603050405020304" pitchFamily="18" charset="0"/>
              </a:rPr>
              <a:t>various</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tasks</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such</a:t>
            </a:r>
            <a:r>
              <a:rPr lang="tr-TR" sz="1800" dirty="0">
                <a:effectLst/>
                <a:latin typeface="Aptos Display" panose="020B0004020202020204" pitchFamily="34" charset="0"/>
                <a:ea typeface="Times New Roman" panose="02020603050405020304" pitchFamily="18" charset="0"/>
              </a:rPr>
              <a:t> as </a:t>
            </a:r>
            <a:r>
              <a:rPr lang="tr-TR" sz="1800" dirty="0" err="1">
                <a:effectLst/>
                <a:latin typeface="Aptos Display" panose="020B0004020202020204" pitchFamily="34" charset="0"/>
                <a:ea typeface="Times New Roman" panose="02020603050405020304" pitchFamily="18" charset="0"/>
              </a:rPr>
              <a:t>predicting</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house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prices</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identifying</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key</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housing</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attributes</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and</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analyzing</a:t>
            </a:r>
            <a:r>
              <a:rPr lang="tr-TR" sz="1800" dirty="0">
                <a:effectLst/>
                <a:latin typeface="Aptos Display" panose="020B0004020202020204" pitchFamily="34" charset="0"/>
                <a:ea typeface="Times New Roman" panose="02020603050405020304" pitchFamily="18" charset="0"/>
              </a:rPr>
              <a:t> market </a:t>
            </a:r>
            <a:r>
              <a:rPr lang="tr-TR" sz="1800" dirty="0" err="1">
                <a:effectLst/>
                <a:latin typeface="Aptos Display" panose="020B0004020202020204" pitchFamily="34" charset="0"/>
                <a:ea typeface="Times New Roman" panose="02020603050405020304" pitchFamily="18" charset="0"/>
              </a:rPr>
              <a:t>trends</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Features</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such</a:t>
            </a:r>
            <a:r>
              <a:rPr lang="tr-TR" sz="1800" dirty="0">
                <a:effectLst/>
                <a:latin typeface="Aptos Display" panose="020B0004020202020204" pitchFamily="34" charset="0"/>
                <a:ea typeface="Times New Roman" panose="02020603050405020304" pitchFamily="18" charset="0"/>
              </a:rPr>
              <a:t> as </a:t>
            </a:r>
            <a:r>
              <a:rPr lang="tr-TR" sz="1800" dirty="0" err="1">
                <a:effectLst/>
                <a:latin typeface="Aptos Display" panose="020B0004020202020204" pitchFamily="34" charset="0"/>
                <a:ea typeface="Times New Roman" panose="02020603050405020304" pitchFamily="18" charset="0"/>
              </a:rPr>
              <a:t>the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number</a:t>
            </a:r>
            <a:r>
              <a:rPr lang="tr-TR" sz="1800" dirty="0">
                <a:effectLst/>
                <a:latin typeface="Aptos Display" panose="020B0004020202020204" pitchFamily="34" charset="0"/>
                <a:ea typeface="Times New Roman" panose="02020603050405020304" pitchFamily="18" charset="0"/>
              </a:rPr>
              <a:t> of </a:t>
            </a:r>
            <a:r>
              <a:rPr lang="tr-TR" sz="1800" dirty="0" err="1">
                <a:effectLst/>
                <a:latin typeface="Aptos Display" panose="020B0004020202020204" pitchFamily="34" charset="0"/>
                <a:ea typeface="Times New Roman" panose="02020603050405020304" pitchFamily="18" charset="0"/>
              </a:rPr>
              <a:t>bedrooms</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age</a:t>
            </a:r>
            <a:r>
              <a:rPr lang="tr-TR" sz="1800" dirty="0">
                <a:effectLst/>
                <a:latin typeface="Aptos Display" panose="020B0004020202020204" pitchFamily="34" charset="0"/>
                <a:ea typeface="Times New Roman" panose="02020603050405020304" pitchFamily="18" charset="0"/>
              </a:rPr>
              <a:t> of </a:t>
            </a:r>
            <a:r>
              <a:rPr lang="tr-TR" sz="1800" dirty="0" err="1">
                <a:effectLst/>
                <a:latin typeface="Aptos Display" panose="020B0004020202020204" pitchFamily="34" charset="0"/>
                <a:ea typeface="Times New Roman" panose="02020603050405020304" pitchFamily="18" charset="0"/>
              </a:rPr>
              <a:t>the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house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accessibility</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proximity</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to</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schools</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and</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nearby</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shopping</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centers</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are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evaluated</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by</a:t>
            </a:r>
            <a:r>
              <a:rPr lang="tr-TR" sz="1800" dirty="0">
                <a:effectLst/>
                <a:latin typeface="Aptos Display" panose="020B0004020202020204" pitchFamily="34" charset="0"/>
                <a:ea typeface="Times New Roman" panose="02020603050405020304" pitchFamily="18" charset="0"/>
              </a:rPr>
              <a:t> ML </a:t>
            </a:r>
            <a:r>
              <a:rPr lang="tr-TR" sz="1800" dirty="0" err="1">
                <a:effectLst/>
                <a:latin typeface="Aptos Display" panose="020B0004020202020204" pitchFamily="34" charset="0"/>
                <a:ea typeface="Times New Roman" panose="02020603050405020304" pitchFamily="18" charset="0"/>
              </a:rPr>
              <a:t>algorithms</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to</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support</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more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accurate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property</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valuations</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Numerous</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studies</a:t>
            </a:r>
            <a:r>
              <a:rPr lang="tr-TR" sz="1800" dirty="0">
                <a:effectLst/>
                <a:latin typeface="Aptos Display" panose="020B0004020202020204" pitchFamily="34" charset="0"/>
                <a:ea typeface="Times New Roman" panose="02020603050405020304" pitchFamily="18" charset="0"/>
              </a:rPr>
              <a:t> in </a:t>
            </a:r>
            <a:r>
              <a:rPr lang="tr-TR" sz="1800" dirty="0" err="1">
                <a:effectLst/>
                <a:latin typeface="Aptos Display" panose="020B0004020202020204" pitchFamily="34" charset="0"/>
                <a:ea typeface="Times New Roman" panose="02020603050405020304" pitchFamily="18" charset="0"/>
              </a:rPr>
              <a:t>the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literature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emphasize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that</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fluctuations</a:t>
            </a:r>
            <a:r>
              <a:rPr lang="tr-TR" sz="1800" dirty="0">
                <a:effectLst/>
                <a:latin typeface="Aptos Display" panose="020B0004020202020204" pitchFamily="34" charset="0"/>
                <a:ea typeface="Times New Roman" panose="02020603050405020304" pitchFamily="18" charset="0"/>
              </a:rPr>
              <a:t> in </a:t>
            </a:r>
            <a:r>
              <a:rPr lang="tr-TR" sz="1800" dirty="0" err="1">
                <a:effectLst/>
                <a:latin typeface="Aptos Display" panose="020B0004020202020204" pitchFamily="34" charset="0"/>
                <a:ea typeface="Times New Roman" panose="02020603050405020304" pitchFamily="18" charset="0"/>
              </a:rPr>
              <a:t>house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prices</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are</a:t>
            </a:r>
            <a:r>
              <a:rPr lang="tr-TR" sz="1800" dirty="0">
                <a:effectLst/>
                <a:latin typeface="Aptos Display" panose="020B0004020202020204" pitchFamily="34" charset="0"/>
                <a:ea typeface="Times New Roman" panose="02020603050405020304" pitchFamily="18" charset="0"/>
              </a:rPr>
              <a:t> a </a:t>
            </a:r>
            <a:r>
              <a:rPr lang="tr-TR" sz="1800" dirty="0" err="1">
                <a:effectLst/>
                <a:latin typeface="Aptos Display" panose="020B0004020202020204" pitchFamily="34" charset="0"/>
                <a:ea typeface="Times New Roman" panose="02020603050405020304" pitchFamily="18" charset="0"/>
              </a:rPr>
              <a:t>critical</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concern</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affecting</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both</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individuals</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and</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the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broader</a:t>
            </a:r>
            <a:r>
              <a:rPr lang="tr-TR" sz="1800" dirty="0">
                <a:effectLst/>
                <a:latin typeface="Aptos Display" panose="020B0004020202020204" pitchFamily="34" charset="0"/>
                <a:ea typeface="Times New Roman" panose="02020603050405020304" pitchFamily="18" charset="0"/>
              </a:rPr>
              <a:t> market, </a:t>
            </a:r>
            <a:r>
              <a:rPr lang="tr-TR" sz="1800" dirty="0" err="1">
                <a:effectLst/>
                <a:latin typeface="Aptos Display" panose="020B0004020202020204" pitchFamily="34" charset="0"/>
                <a:ea typeface="Times New Roman" panose="02020603050405020304" pitchFamily="18" charset="0"/>
              </a:rPr>
              <a:t>thereby</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highlighting</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the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growing</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need</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for</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reliable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prediction</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models</a:t>
            </a:r>
            <a:r>
              <a:rPr lang="tr-TR" sz="1800" dirty="0">
                <a:effectLst/>
                <a:latin typeface="Aptos Display" panose="020B0004020202020204" pitchFamily="34" charset="0"/>
                <a:ea typeface="Times New Roman" panose="02020603050405020304" pitchFamily="18" charset="0"/>
              </a:rPr>
              <a:t>.</a:t>
            </a:r>
            <a:endParaRPr lang="tr-TR" sz="1800" dirty="0">
              <a:effectLst/>
              <a:latin typeface="Times New Roman" panose="02020603050405020304" pitchFamily="18" charset="0"/>
              <a:ea typeface="Times New Roman" panose="02020603050405020304" pitchFamily="18" charset="0"/>
            </a:endParaRPr>
          </a:p>
          <a:p>
            <a:pPr marL="0" indent="0">
              <a:buNone/>
            </a:pPr>
            <a:r>
              <a:rPr lang="tr-TR" sz="1800" dirty="0" err="1">
                <a:effectLst/>
                <a:latin typeface="Aptos Display" panose="020B0004020202020204" pitchFamily="34" charset="0"/>
                <a:ea typeface="Times New Roman" panose="02020603050405020304" pitchFamily="18" charset="0"/>
              </a:rPr>
              <a:t>This</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study</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presents</a:t>
            </a:r>
            <a:r>
              <a:rPr lang="tr-TR" sz="1800" dirty="0">
                <a:effectLst/>
                <a:latin typeface="Aptos Display" panose="020B0004020202020204" pitchFamily="34" charset="0"/>
                <a:ea typeface="Times New Roman" panose="02020603050405020304" pitchFamily="18" charset="0"/>
              </a:rPr>
              <a:t> a </a:t>
            </a:r>
            <a:r>
              <a:rPr lang="tr-TR" sz="1800" dirty="0" err="1">
                <a:effectLst/>
                <a:latin typeface="Aptos Display" panose="020B0004020202020204" pitchFamily="34" charset="0"/>
                <a:ea typeface="Times New Roman" panose="02020603050405020304" pitchFamily="18" charset="0"/>
              </a:rPr>
              <a:t>comprehensive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approach</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to</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house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price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prediction</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using</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supervised</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learning</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techniques</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The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implementation</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process</a:t>
            </a:r>
            <a:r>
              <a:rPr lang="tr-TR" sz="1800" dirty="0">
                <a:effectLst/>
                <a:latin typeface="Aptos Display" panose="020B0004020202020204" pitchFamily="34" charset="0"/>
                <a:ea typeface="Times New Roman" panose="02020603050405020304" pitchFamily="18" charset="0"/>
              </a:rPr>
              <a:t> is </a:t>
            </a:r>
            <a:r>
              <a:rPr lang="tr-TR" sz="1800" dirty="0" err="1">
                <a:effectLst/>
                <a:latin typeface="Aptos Display" panose="020B0004020202020204" pitchFamily="34" charset="0"/>
                <a:ea typeface="Times New Roman" panose="02020603050405020304" pitchFamily="18" charset="0"/>
              </a:rPr>
              <a:t>carried</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out</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using</a:t>
            </a:r>
            <a:r>
              <a:rPr lang="tr-TR" sz="1800" dirty="0">
                <a:effectLst/>
                <a:latin typeface="Aptos Display" panose="020B0004020202020204" pitchFamily="34" charset="0"/>
                <a:ea typeface="Times New Roman" panose="02020603050405020304" pitchFamily="18" charset="0"/>
              </a:rPr>
              <a:t> two </a:t>
            </a:r>
            <a:r>
              <a:rPr lang="tr-TR" sz="1800" dirty="0" err="1">
                <a:effectLst/>
                <a:latin typeface="Aptos Display" panose="020B0004020202020204" pitchFamily="34" charset="0"/>
                <a:ea typeface="Times New Roman" panose="02020603050405020304" pitchFamily="18" charset="0"/>
              </a:rPr>
              <a:t>different</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datasets</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the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first</a:t>
            </a:r>
            <a:r>
              <a:rPr lang="tr-TR" sz="1800" dirty="0">
                <a:effectLst/>
                <a:latin typeface="Aptos Display" panose="020B0004020202020204" pitchFamily="34" charset="0"/>
                <a:ea typeface="Times New Roman" panose="02020603050405020304" pitchFamily="18" charset="0"/>
              </a:rPr>
              <a:t> is </a:t>
            </a:r>
            <a:r>
              <a:rPr lang="tr-TR" sz="1800" dirty="0" err="1">
                <a:effectLst/>
                <a:latin typeface="Aptos Display" panose="020B0004020202020204" pitchFamily="34" charset="0"/>
                <a:ea typeface="Times New Roman" panose="02020603050405020304" pitchFamily="18" charset="0"/>
              </a:rPr>
              <a:t>the</a:t>
            </a:r>
            <a:r>
              <a:rPr lang="tr-TR" sz="1800" dirty="0">
                <a:effectLst/>
                <a:latin typeface="Aptos Display" panose="020B0004020202020204" pitchFamily="34" charset="0"/>
                <a:ea typeface="Times New Roman" panose="02020603050405020304" pitchFamily="18" charset="0"/>
              </a:rPr>
              <a:t> "House </a:t>
            </a:r>
            <a:r>
              <a:rPr lang="tr-TR" sz="1800" dirty="0" err="1">
                <a:effectLst/>
                <a:latin typeface="Aptos Display" panose="020B0004020202020204" pitchFamily="34" charset="0"/>
                <a:ea typeface="Times New Roman" panose="02020603050405020304" pitchFamily="18" charset="0"/>
              </a:rPr>
              <a:t>Prices</a:t>
            </a:r>
            <a:r>
              <a:rPr lang="tr-TR" sz="1800" dirty="0">
                <a:effectLst/>
                <a:latin typeface="Aptos Display" panose="020B0004020202020204" pitchFamily="34" charset="0"/>
                <a:ea typeface="Times New Roman" panose="02020603050405020304" pitchFamily="18" charset="0"/>
              </a:rPr>
              <a:t> – Advanced </a:t>
            </a:r>
            <a:r>
              <a:rPr lang="tr-TR" sz="1800" dirty="0" err="1">
                <a:effectLst/>
                <a:latin typeface="Aptos Display" panose="020B0004020202020204" pitchFamily="34" charset="0"/>
                <a:ea typeface="Times New Roman" panose="02020603050405020304" pitchFamily="18" charset="0"/>
              </a:rPr>
              <a:t>Regression</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Techniques</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dataset</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from</a:t>
            </a:r>
            <a:r>
              <a:rPr lang="tr-TR" sz="1800" dirty="0">
                <a:effectLst/>
                <a:latin typeface="Aptos Display" panose="020B0004020202020204" pitchFamily="34" charset="0"/>
                <a:ea typeface="Times New Roman" panose="02020603050405020304" pitchFamily="18" charset="0"/>
              </a:rPr>
              <a:t> 	a </a:t>
            </a:r>
            <a:r>
              <a:rPr lang="tr-TR" sz="1800" dirty="0" err="1">
                <a:effectLst/>
                <a:latin typeface="Aptos Display" panose="020B0004020202020204" pitchFamily="34" charset="0"/>
                <a:ea typeface="Times New Roman" panose="02020603050405020304" pitchFamily="18" charset="0"/>
              </a:rPr>
              <a:t>competition</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hosted</a:t>
            </a:r>
            <a:r>
              <a:rPr lang="tr-TR" sz="1800" dirty="0">
                <a:effectLst/>
                <a:latin typeface="Aptos Display" panose="020B0004020202020204" pitchFamily="34" charset="0"/>
                <a:ea typeface="Times New Roman" panose="02020603050405020304" pitchFamily="18" charset="0"/>
              </a:rPr>
              <a:t> on </a:t>
            </a:r>
            <a:r>
              <a:rPr lang="tr-TR" sz="1800" dirty="0" err="1">
                <a:effectLst/>
                <a:latin typeface="Aptos Display" panose="020B0004020202020204" pitchFamily="34" charset="0"/>
                <a:ea typeface="Times New Roman" panose="02020603050405020304" pitchFamily="18" charset="0"/>
              </a:rPr>
              <a:t>the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Kaggle</a:t>
            </a:r>
            <a:r>
              <a:rPr lang="tr-TR" sz="1800" dirty="0">
                <a:effectLst/>
                <a:latin typeface="Aptos Display" panose="020B0004020202020204" pitchFamily="34" charset="0"/>
                <a:ea typeface="Times New Roman" panose="02020603050405020304" pitchFamily="18" charset="0"/>
              </a:rPr>
              <a:t> platform, </a:t>
            </a:r>
            <a:r>
              <a:rPr lang="tr-TR" sz="1800" dirty="0" err="1">
                <a:effectLst/>
                <a:latin typeface="Aptos Display" panose="020B0004020202020204" pitchFamily="34" charset="0"/>
                <a:ea typeface="Times New Roman" panose="02020603050405020304" pitchFamily="18" charset="0"/>
              </a:rPr>
              <a:t>and</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the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second</a:t>
            </a:r>
            <a:r>
              <a:rPr lang="tr-TR" sz="1800" dirty="0">
                <a:effectLst/>
                <a:latin typeface="Aptos Display" panose="020B0004020202020204" pitchFamily="34" charset="0"/>
                <a:ea typeface="Times New Roman" panose="02020603050405020304" pitchFamily="18" charset="0"/>
              </a:rPr>
              <a:t> is </a:t>
            </a:r>
            <a:r>
              <a:rPr lang="tr-TR" sz="1800" dirty="0" err="1">
                <a:effectLst/>
                <a:latin typeface="Aptos Display" panose="020B0004020202020204" pitchFamily="34" charset="0"/>
                <a:ea typeface="Times New Roman" panose="02020603050405020304" pitchFamily="18" charset="0"/>
              </a:rPr>
              <a:t>the</a:t>
            </a:r>
            <a:r>
              <a:rPr lang="tr-TR" sz="1800" dirty="0">
                <a:effectLst/>
                <a:latin typeface="Aptos Display" panose="020B0004020202020204" pitchFamily="34" charset="0"/>
                <a:ea typeface="Times New Roman" panose="02020603050405020304" pitchFamily="18" charset="0"/>
              </a:rPr>
              <a:t> "California House </a:t>
            </a:r>
            <a:r>
              <a:rPr lang="tr-TR" sz="1800" dirty="0" err="1">
                <a:effectLst/>
                <a:latin typeface="Aptos Display" panose="020B0004020202020204" pitchFamily="34" charset="0"/>
                <a:ea typeface="Times New Roman" panose="02020603050405020304" pitchFamily="18" charset="0"/>
              </a:rPr>
              <a:t>Price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dataset</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which</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includes</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property</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values</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from</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the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state</a:t>
            </a:r>
            <a:r>
              <a:rPr lang="tr-TR" sz="1800" dirty="0">
                <a:effectLst/>
                <a:latin typeface="Aptos Display" panose="020B0004020202020204" pitchFamily="34" charset="0"/>
                <a:ea typeface="Times New Roman" panose="02020603050405020304" pitchFamily="18" charset="0"/>
              </a:rPr>
              <a:t> of California. On </a:t>
            </a:r>
            <a:r>
              <a:rPr lang="tr-TR" sz="1800" dirty="0" err="1">
                <a:effectLst/>
                <a:latin typeface="Aptos Display" panose="020B0004020202020204" pitchFamily="34" charset="0"/>
                <a:ea typeface="Times New Roman" panose="02020603050405020304" pitchFamily="18" charset="0"/>
              </a:rPr>
              <a:t>datasets</a:t>
            </a:r>
            <a:r>
              <a:rPr lang="tr-TR" sz="1800" dirty="0">
                <a:effectLst/>
                <a:latin typeface="Aptos Display" panose="020B0004020202020204" pitchFamily="34" charset="0"/>
                <a:ea typeface="Times New Roman" panose="02020603050405020304" pitchFamily="18" charset="0"/>
              </a:rPr>
              <a:t>, data </a:t>
            </a:r>
            <a:r>
              <a:rPr lang="tr-TR" sz="1800" dirty="0" err="1">
                <a:effectLst/>
                <a:latin typeface="Aptos Display" panose="020B0004020202020204" pitchFamily="34" charset="0"/>
                <a:ea typeface="Times New Roman" panose="02020603050405020304" pitchFamily="18" charset="0"/>
              </a:rPr>
              <a:t>preprocessing</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exploratory</a:t>
            </a:r>
            <a:r>
              <a:rPr lang="tr-TR" sz="1800" dirty="0">
                <a:effectLst/>
                <a:latin typeface="Aptos Display" panose="020B0004020202020204" pitchFamily="34" charset="0"/>
                <a:ea typeface="Times New Roman" panose="02020603050405020304" pitchFamily="18" charset="0"/>
              </a:rPr>
              <a:t> data </a:t>
            </a:r>
            <a:r>
              <a:rPr lang="tr-TR" sz="1800" dirty="0" err="1">
                <a:effectLst/>
                <a:latin typeface="Aptos Display" panose="020B0004020202020204" pitchFamily="34" charset="0"/>
                <a:ea typeface="Times New Roman" panose="02020603050405020304" pitchFamily="18" charset="0"/>
              </a:rPr>
              <a:t>analysis</a:t>
            </a:r>
            <a:r>
              <a:rPr lang="tr-TR" sz="1800" dirty="0">
                <a:effectLst/>
                <a:latin typeface="Aptos Display" panose="020B0004020202020204" pitchFamily="34" charset="0"/>
                <a:ea typeface="Times New Roman" panose="02020603050405020304" pitchFamily="18" charset="0"/>
              </a:rPr>
              <a:t> (EDA), </a:t>
            </a:r>
            <a:r>
              <a:rPr lang="tr-TR" sz="1800" dirty="0" err="1">
                <a:effectLst/>
                <a:latin typeface="Aptos Display" panose="020B0004020202020204" pitchFamily="34" charset="0"/>
                <a:ea typeface="Times New Roman" panose="02020603050405020304" pitchFamily="18" charset="0"/>
              </a:rPr>
              <a:t>and</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feature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engineering</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steps</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were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performed</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followed</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by</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the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training</a:t>
            </a:r>
            <a:r>
              <a:rPr lang="tr-TR" sz="1800" dirty="0">
                <a:effectLst/>
                <a:latin typeface="Aptos Display" panose="020B0004020202020204" pitchFamily="34" charset="0"/>
                <a:ea typeface="Times New Roman" panose="02020603050405020304" pitchFamily="18" charset="0"/>
              </a:rPr>
              <a:t> of </a:t>
            </a:r>
            <a:r>
              <a:rPr lang="tr-TR" sz="1800" dirty="0" err="1">
                <a:effectLst/>
                <a:latin typeface="Aptos Display" panose="020B0004020202020204" pitchFamily="34" charset="0"/>
                <a:ea typeface="Times New Roman" panose="02020603050405020304" pitchFamily="18" charset="0"/>
              </a:rPr>
              <a:t>various</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machine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learning</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models</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with</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hyperparameter</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optimization</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The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aim</a:t>
            </a:r>
            <a:r>
              <a:rPr lang="tr-TR" sz="1800" dirty="0">
                <a:effectLst/>
                <a:latin typeface="Aptos Display" panose="020B0004020202020204" pitchFamily="34" charset="0"/>
                <a:ea typeface="Times New Roman" panose="02020603050405020304" pitchFamily="18" charset="0"/>
              </a:rPr>
              <a:t> of 	</a:t>
            </a:r>
            <a:r>
              <a:rPr lang="tr-TR" sz="1800" dirty="0" err="1">
                <a:effectLst/>
                <a:latin typeface="Aptos Display" panose="020B0004020202020204" pitchFamily="34" charset="0"/>
                <a:ea typeface="Times New Roman" panose="02020603050405020304" pitchFamily="18" charset="0"/>
              </a:rPr>
              <a:t>this</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study</a:t>
            </a:r>
            <a:r>
              <a:rPr lang="tr-TR" sz="1800" dirty="0">
                <a:effectLst/>
                <a:latin typeface="Aptos Display" panose="020B0004020202020204" pitchFamily="34" charset="0"/>
                <a:ea typeface="Times New Roman" panose="02020603050405020304" pitchFamily="18" charset="0"/>
              </a:rPr>
              <a:t> is </a:t>
            </a:r>
            <a:r>
              <a:rPr lang="tr-TR" sz="1800" dirty="0" err="1">
                <a:effectLst/>
                <a:latin typeface="Aptos Display" panose="020B0004020202020204" pitchFamily="34" charset="0"/>
                <a:ea typeface="Times New Roman" panose="02020603050405020304" pitchFamily="18" charset="0"/>
              </a:rPr>
              <a:t>to</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compare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the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performance</a:t>
            </a:r>
            <a:r>
              <a:rPr lang="tr-TR" sz="1800" dirty="0">
                <a:effectLst/>
                <a:latin typeface="Aptos Display" panose="020B0004020202020204" pitchFamily="34" charset="0"/>
                <a:ea typeface="Times New Roman" panose="02020603050405020304" pitchFamily="18" charset="0"/>
              </a:rPr>
              <a:t> of </a:t>
            </a:r>
            <a:r>
              <a:rPr lang="tr-TR" sz="1800" dirty="0" err="1">
                <a:effectLst/>
                <a:latin typeface="Aptos Display" panose="020B0004020202020204" pitchFamily="34" charset="0"/>
                <a:ea typeface="Times New Roman" panose="02020603050405020304" pitchFamily="18" charset="0"/>
              </a:rPr>
              <a:t>these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models</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to</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determine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which</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one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yields</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the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highest</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accuracy</a:t>
            </a:r>
            <a:r>
              <a:rPr lang="tr-TR" sz="1800" dirty="0">
                <a:effectLst/>
                <a:latin typeface="Aptos Display" panose="020B0004020202020204" pitchFamily="34" charset="0"/>
                <a:ea typeface="Times New Roman" panose="02020603050405020304" pitchFamily="18" charset="0"/>
              </a:rPr>
              <a:t> in </a:t>
            </a:r>
            <a:r>
              <a:rPr lang="tr-TR" sz="1800" dirty="0" err="1">
                <a:effectLst/>
                <a:latin typeface="Aptos Display" panose="020B0004020202020204" pitchFamily="34" charset="0"/>
                <a:ea typeface="Times New Roman" panose="02020603050405020304" pitchFamily="18" charset="0"/>
              </a:rPr>
              <a:t>predicting</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house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prices</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and</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to</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analyze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the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effectiveness</a:t>
            </a:r>
            <a:r>
              <a:rPr lang="tr-TR" sz="1800" dirty="0">
                <a:effectLst/>
                <a:latin typeface="Aptos Display" panose="020B0004020202020204" pitchFamily="34" charset="0"/>
                <a:ea typeface="Times New Roman" panose="02020603050405020304" pitchFamily="18" charset="0"/>
              </a:rPr>
              <a:t> of </a:t>
            </a:r>
            <a:r>
              <a:rPr lang="tr-TR" sz="1800" dirty="0" err="1">
                <a:effectLst/>
                <a:latin typeface="Aptos Display" panose="020B0004020202020204" pitchFamily="34" charset="0"/>
                <a:ea typeface="Times New Roman" panose="02020603050405020304" pitchFamily="18" charset="0"/>
              </a:rPr>
              <a:t>the</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applied</a:t>
            </a:r>
            <a:r>
              <a:rPr lang="tr-TR" sz="1800" dirty="0">
                <a:effectLst/>
                <a:latin typeface="Aptos Display" panose="020B0004020202020204" pitchFamily="34" charset="0"/>
                <a:ea typeface="Times New Roman" panose="02020603050405020304" pitchFamily="18" charset="0"/>
              </a:rPr>
              <a:t> </a:t>
            </a:r>
            <a:r>
              <a:rPr lang="tr-TR" sz="1800" dirty="0" err="1">
                <a:effectLst/>
                <a:latin typeface="Aptos Display" panose="020B0004020202020204" pitchFamily="34" charset="0"/>
                <a:ea typeface="Times New Roman" panose="02020603050405020304" pitchFamily="18" charset="0"/>
              </a:rPr>
              <a:t>techniques</a:t>
            </a:r>
            <a:r>
              <a:rPr lang="tr-TR" sz="1800" dirty="0">
                <a:effectLst/>
                <a:latin typeface="Aptos Display" panose="020B0004020202020204" pitchFamily="34" charset="0"/>
                <a:ea typeface="Times New Roman" panose="02020603050405020304" pitchFamily="18" charset="0"/>
              </a:rPr>
              <a:t>.</a:t>
            </a:r>
            <a:endParaRPr lang="tr-TR" sz="18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AD21EC9-9707-4723-8447-0D7FA381B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23">
            <a:extLst>
              <a:ext uri="{FF2B5EF4-FFF2-40B4-BE49-F238E27FC236}">
                <a16:creationId xmlns:a16="http://schemas.microsoft.com/office/drawing/2014/main" id="{AABA95AA-8869-4123-BB01-8C85EFDF5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3477753"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Metin kutusu 6">
            <a:extLst>
              <a:ext uri="{FF2B5EF4-FFF2-40B4-BE49-F238E27FC236}">
                <a16:creationId xmlns:a16="http://schemas.microsoft.com/office/drawing/2014/main" id="{B7242209-7E88-025D-5922-BE55276A9B6F}"/>
              </a:ext>
            </a:extLst>
          </p:cNvPr>
          <p:cNvSpPr txBox="1"/>
          <p:nvPr/>
        </p:nvSpPr>
        <p:spPr>
          <a:xfrm>
            <a:off x="614034" y="2413000"/>
            <a:ext cx="2553279" cy="3632200"/>
          </a:xfrm>
          <a:prstGeom prst="rect">
            <a:avLst/>
          </a:prstGeom>
        </p:spPr>
        <p:txBody>
          <a:bodyPr vert="horz" lIns="91440" tIns="45720" rIns="91440" bIns="45720" rtlCol="0" anchor="ctr">
            <a:normAutofit/>
          </a:bodyPr>
          <a:lstStyle/>
          <a:p>
            <a:pPr indent="-228600">
              <a:spcBef>
                <a:spcPct val="20000"/>
              </a:spcBef>
              <a:spcAft>
                <a:spcPts val="600"/>
              </a:spcAft>
              <a:buClr>
                <a:schemeClr val="accent1"/>
              </a:buClr>
              <a:buFont typeface="Wingdings 2" charset="2"/>
              <a:buChar char=""/>
            </a:pPr>
            <a:r>
              <a:rPr lang="en-US" sz="1400"/>
              <a:t>Evaluation Fromulas</a:t>
            </a:r>
          </a:p>
        </p:txBody>
      </p:sp>
      <p:sp>
        <p:nvSpPr>
          <p:cNvPr id="19" name="Rounded Rectangle 17">
            <a:extLst>
              <a:ext uri="{FF2B5EF4-FFF2-40B4-BE49-F238E27FC236}">
                <a16:creationId xmlns:a16="http://schemas.microsoft.com/office/drawing/2014/main" id="{68102155-1621-4AE4-8DD3-7730E2FFD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9208" y="958640"/>
            <a:ext cx="4702194"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Resim 5">
            <a:extLst>
              <a:ext uri="{FF2B5EF4-FFF2-40B4-BE49-F238E27FC236}">
                <a16:creationId xmlns:a16="http://schemas.microsoft.com/office/drawing/2014/main" id="{7BCA5685-C7C8-AC89-D1B1-7DC9448CBF08}"/>
              </a:ext>
            </a:extLst>
          </p:cNvPr>
          <p:cNvPicPr>
            <a:picLocks noChangeAspect="1"/>
          </p:cNvPicPr>
          <p:nvPr/>
        </p:nvPicPr>
        <p:blipFill>
          <a:blip r:embed="rId2"/>
          <a:stretch>
            <a:fillRect/>
          </a:stretch>
        </p:blipFill>
        <p:spPr>
          <a:xfrm>
            <a:off x="4459244" y="1269251"/>
            <a:ext cx="3700979" cy="981212"/>
          </a:xfrm>
          <a:prstGeom prst="rect">
            <a:avLst/>
          </a:prstGeom>
        </p:spPr>
      </p:pic>
      <p:pic>
        <p:nvPicPr>
          <p:cNvPr id="11" name="Resim 10">
            <a:extLst>
              <a:ext uri="{FF2B5EF4-FFF2-40B4-BE49-F238E27FC236}">
                <a16:creationId xmlns:a16="http://schemas.microsoft.com/office/drawing/2014/main" id="{33FD34B4-C507-ED70-77B5-0C158A3AE1EA}"/>
              </a:ext>
            </a:extLst>
          </p:cNvPr>
          <p:cNvPicPr>
            <a:picLocks noChangeAspect="1"/>
          </p:cNvPicPr>
          <p:nvPr/>
        </p:nvPicPr>
        <p:blipFill>
          <a:blip r:embed="rId3"/>
          <a:stretch>
            <a:fillRect/>
          </a:stretch>
        </p:blipFill>
        <p:spPr>
          <a:xfrm>
            <a:off x="4435429" y="2561074"/>
            <a:ext cx="3724794" cy="1438475"/>
          </a:xfrm>
          <a:prstGeom prst="rect">
            <a:avLst/>
          </a:prstGeom>
        </p:spPr>
      </p:pic>
      <p:pic>
        <p:nvPicPr>
          <p:cNvPr id="13" name="Resim 12">
            <a:extLst>
              <a:ext uri="{FF2B5EF4-FFF2-40B4-BE49-F238E27FC236}">
                <a16:creationId xmlns:a16="http://schemas.microsoft.com/office/drawing/2014/main" id="{E62CE3F3-ABC3-BD6C-4A96-E7580A1150AD}"/>
              </a:ext>
            </a:extLst>
          </p:cNvPr>
          <p:cNvPicPr>
            <a:picLocks noChangeAspect="1"/>
          </p:cNvPicPr>
          <p:nvPr/>
        </p:nvPicPr>
        <p:blipFill>
          <a:blip r:embed="rId4"/>
          <a:stretch>
            <a:fillRect/>
          </a:stretch>
        </p:blipFill>
        <p:spPr>
          <a:xfrm>
            <a:off x="4351866" y="4310160"/>
            <a:ext cx="3953935" cy="1270531"/>
          </a:xfrm>
          <a:prstGeom prst="rect">
            <a:avLst/>
          </a:prstGeom>
        </p:spPr>
      </p:pic>
    </p:spTree>
    <p:extLst>
      <p:ext uri="{BB962C8B-B14F-4D97-AF65-F5344CB8AC3E}">
        <p14:creationId xmlns:p14="http://schemas.microsoft.com/office/powerpoint/2010/main" val="3896972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Freeform 6">
            <a:extLst>
              <a:ext uri="{FF2B5EF4-FFF2-40B4-BE49-F238E27FC236}">
                <a16:creationId xmlns:a16="http://schemas.microsoft.com/office/drawing/2014/main" id="{E5A10C92-5805-4C39-9BF6-507F3B966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9144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17" name="Rounded Rectangle 16">
            <a:extLst>
              <a:ext uri="{FF2B5EF4-FFF2-40B4-BE49-F238E27FC236}">
                <a16:creationId xmlns:a16="http://schemas.microsoft.com/office/drawing/2014/main" id="{D7674AF9-5BCA-4A5C-A610-CF203E8BB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7501" y="564808"/>
            <a:ext cx="6663453" cy="3599352"/>
          </a:xfrm>
          <a:prstGeom prst="roundRect">
            <a:avLst>
              <a:gd name="adj" fmla="val 3513"/>
            </a:avLst>
          </a:prstGeom>
          <a:solidFill>
            <a:schemeClr val="tx1"/>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7A273C15-69CC-4E34-A5DC-B1BCD0A62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25094"/>
            <a:ext cx="9144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Başlık 1">
            <a:extLst>
              <a:ext uri="{FF2B5EF4-FFF2-40B4-BE49-F238E27FC236}">
                <a16:creationId xmlns:a16="http://schemas.microsoft.com/office/drawing/2014/main" id="{259FA0BB-828F-4765-A7EE-95E082059ABA}"/>
              </a:ext>
            </a:extLst>
          </p:cNvPr>
          <p:cNvSpPr txBox="1">
            <a:spLocks noGrp="1"/>
          </p:cNvSpPr>
          <p:nvPr>
            <p:ph type="title"/>
          </p:nvPr>
        </p:nvSpPr>
        <p:spPr>
          <a:xfrm>
            <a:off x="607500" y="4817533"/>
            <a:ext cx="7929000" cy="779529"/>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spcAft>
                <a:spcPts val="600"/>
              </a:spcAft>
            </a:pPr>
            <a:r>
              <a:rPr lang="tr-TR" sz="3500" dirty="0" err="1">
                <a:solidFill>
                  <a:srgbClr val="FEFEFE"/>
                </a:solidFill>
              </a:rPr>
              <a:t>Hyperparameter</a:t>
            </a:r>
            <a:r>
              <a:rPr lang="tr-TR" sz="3500" dirty="0">
                <a:solidFill>
                  <a:srgbClr val="FEFEFE"/>
                </a:solidFill>
              </a:rPr>
              <a:t> </a:t>
            </a:r>
            <a:r>
              <a:rPr lang="tr-TR" sz="3500" dirty="0" err="1">
                <a:solidFill>
                  <a:srgbClr val="FEFEFE"/>
                </a:solidFill>
              </a:rPr>
              <a:t>Optimization</a:t>
            </a:r>
            <a:endParaRPr lang="en-US" sz="3500" dirty="0">
              <a:solidFill>
                <a:srgbClr val="FEFEFE"/>
              </a:solidFill>
            </a:endParaRPr>
          </a:p>
        </p:txBody>
      </p:sp>
      <p:sp>
        <p:nvSpPr>
          <p:cNvPr id="3" name="Metin kutusu 2">
            <a:extLst>
              <a:ext uri="{FF2B5EF4-FFF2-40B4-BE49-F238E27FC236}">
                <a16:creationId xmlns:a16="http://schemas.microsoft.com/office/drawing/2014/main" id="{C2698284-F786-FBF2-C5CC-90ABC5623E89}"/>
              </a:ext>
            </a:extLst>
          </p:cNvPr>
          <p:cNvSpPr txBox="1"/>
          <p:nvPr/>
        </p:nvSpPr>
        <p:spPr>
          <a:xfrm>
            <a:off x="1343129" y="962409"/>
            <a:ext cx="4576232" cy="2954655"/>
          </a:xfrm>
          <a:prstGeom prst="rect">
            <a:avLst/>
          </a:prstGeom>
          <a:noFill/>
        </p:spPr>
        <p:txBody>
          <a:bodyPr wrap="square">
            <a:spAutoFit/>
          </a:bodyPr>
          <a:lstStyle/>
          <a:p>
            <a:r>
              <a:rPr lang="en-US" sz="1200" b="1" i="0" dirty="0">
                <a:solidFill>
                  <a:schemeClr val="bg1"/>
                </a:solidFill>
                <a:effectLst/>
                <a:latin typeface="Aptos" panose="020B0004020202020204" pitchFamily="34" charset="0"/>
              </a:rPr>
              <a:t>Hyperparameter tuning</a:t>
            </a:r>
            <a:r>
              <a:rPr lang="en-US" sz="1200" b="0" i="0" dirty="0">
                <a:solidFill>
                  <a:schemeClr val="bg1"/>
                </a:solidFill>
                <a:effectLst/>
                <a:latin typeface="Aptos" panose="020B0004020202020204" pitchFamily="34" charset="0"/>
              </a:rPr>
              <a:t> is the process of selecting the optimal values for a machine learning model’s hyperparameters. Hyperparameters are configuration settings that control the learning process of the model.</a:t>
            </a:r>
            <a:endParaRPr lang="tr-TR" sz="1200" b="0" i="0" dirty="0">
              <a:solidFill>
                <a:schemeClr val="bg1"/>
              </a:solidFill>
              <a:effectLst/>
              <a:latin typeface="Aptos" panose="020B0004020202020204" pitchFamily="34" charset="0"/>
            </a:endParaRPr>
          </a:p>
          <a:p>
            <a:endParaRPr lang="tr-TR" sz="1200" b="0" i="0" dirty="0">
              <a:solidFill>
                <a:schemeClr val="bg1"/>
              </a:solidFill>
              <a:effectLst/>
              <a:latin typeface="Aptos" panose="020B0004020202020204" pitchFamily="34" charset="0"/>
            </a:endParaRPr>
          </a:p>
          <a:p>
            <a:pPr algn="l" fontAlgn="base">
              <a:buNone/>
            </a:pPr>
            <a:r>
              <a:rPr lang="en-US" sz="1200" b="1" i="0" dirty="0">
                <a:solidFill>
                  <a:schemeClr val="bg1"/>
                </a:solidFill>
                <a:effectLst/>
                <a:latin typeface="Aptos" panose="020B0004020202020204" pitchFamily="34" charset="0"/>
              </a:rPr>
              <a:t>Advantages of Hyperparameter tuning</a:t>
            </a:r>
          </a:p>
          <a:p>
            <a:pPr algn="l" fontAlgn="base">
              <a:spcAft>
                <a:spcPts val="1800"/>
              </a:spcAft>
              <a:buFont typeface="Arial" panose="020B0604020202020204" pitchFamily="34" charset="0"/>
              <a:buChar char="•"/>
            </a:pPr>
            <a:r>
              <a:rPr lang="en-US" sz="1200" b="1" i="0" dirty="0">
                <a:solidFill>
                  <a:schemeClr val="bg1"/>
                </a:solidFill>
                <a:effectLst/>
                <a:latin typeface="Aptos" panose="020B0004020202020204" pitchFamily="34" charset="0"/>
              </a:rPr>
              <a:t>Improved Model Performance</a:t>
            </a:r>
            <a:r>
              <a:rPr lang="en-US" sz="1200" b="0" i="0" dirty="0">
                <a:solidFill>
                  <a:schemeClr val="bg1"/>
                </a:solidFill>
                <a:effectLst/>
                <a:latin typeface="Aptos" panose="020B0004020202020204" pitchFamily="34" charset="0"/>
              </a:rPr>
              <a:t>: Finding the optimal combination of hyperparameters can significantly boost model accuracy and robustness.</a:t>
            </a:r>
          </a:p>
          <a:p>
            <a:pPr algn="l" fontAlgn="base">
              <a:spcAft>
                <a:spcPts val="1800"/>
              </a:spcAft>
              <a:buFont typeface="Arial" panose="020B0604020202020204" pitchFamily="34" charset="0"/>
              <a:buChar char="•"/>
            </a:pPr>
            <a:r>
              <a:rPr lang="en-US" sz="1200" b="1" i="0" dirty="0">
                <a:solidFill>
                  <a:schemeClr val="bg1"/>
                </a:solidFill>
                <a:effectLst/>
                <a:latin typeface="Aptos" panose="020B0004020202020204" pitchFamily="34" charset="0"/>
              </a:rPr>
              <a:t>Reduced Overfitting and Underfitting</a:t>
            </a:r>
            <a:r>
              <a:rPr lang="en-US" sz="1200" b="0" i="0" dirty="0">
                <a:solidFill>
                  <a:schemeClr val="bg1"/>
                </a:solidFill>
                <a:effectLst/>
                <a:latin typeface="Aptos" panose="020B0004020202020204" pitchFamily="34" charset="0"/>
              </a:rPr>
              <a:t>: Tuning helps to prevent both overfitting and underfitting resulting in a well-balanced model.</a:t>
            </a:r>
          </a:p>
          <a:p>
            <a:endParaRPr lang="tr-TR" sz="1200" dirty="0">
              <a:solidFill>
                <a:schemeClr val="bg1"/>
              </a:solidFill>
              <a:latin typeface="Aptos" panose="020B0004020202020204" pitchFamily="34" charset="0"/>
            </a:endParaRPr>
          </a:p>
        </p:txBody>
      </p:sp>
    </p:spTree>
    <p:extLst>
      <p:ext uri="{BB962C8B-B14F-4D97-AF65-F5344CB8AC3E}">
        <p14:creationId xmlns:p14="http://schemas.microsoft.com/office/powerpoint/2010/main" val="3798449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E5A10C92-5805-4C39-9BF6-507F3B966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9144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12" name="Rounded Rectangle 16">
            <a:extLst>
              <a:ext uri="{FF2B5EF4-FFF2-40B4-BE49-F238E27FC236}">
                <a16:creationId xmlns:a16="http://schemas.microsoft.com/office/drawing/2014/main" id="{D7674AF9-5BCA-4A5C-A610-CF203E8BB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7501" y="564808"/>
            <a:ext cx="6663453" cy="3599352"/>
          </a:xfrm>
          <a:prstGeom prst="roundRect">
            <a:avLst>
              <a:gd name="adj" fmla="val 3513"/>
            </a:avLst>
          </a:prstGeom>
          <a:solidFill>
            <a:schemeClr val="tx1"/>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8">
            <a:extLst>
              <a:ext uri="{FF2B5EF4-FFF2-40B4-BE49-F238E27FC236}">
                <a16:creationId xmlns:a16="http://schemas.microsoft.com/office/drawing/2014/main" id="{7A273C15-69CC-4E34-A5DC-B1BCD0A62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25094"/>
            <a:ext cx="9144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C383AC8A-6779-7EC1-1EC6-B7F94E28CEEA}"/>
              </a:ext>
            </a:extLst>
          </p:cNvPr>
          <p:cNvSpPr>
            <a:spLocks noGrp="1"/>
          </p:cNvSpPr>
          <p:nvPr>
            <p:ph type="title"/>
          </p:nvPr>
        </p:nvSpPr>
        <p:spPr>
          <a:xfrm>
            <a:off x="127001" y="4715209"/>
            <a:ext cx="9228666" cy="779529"/>
          </a:xfrm>
        </p:spPr>
        <p:txBody>
          <a:bodyPr vert="horz" lIns="91440" tIns="45720" rIns="91440" bIns="45720" rtlCol="0" anchor="b">
            <a:normAutofit fontScale="90000"/>
          </a:bodyPr>
          <a:lstStyle/>
          <a:p>
            <a:r>
              <a:rPr lang="en-US" sz="3500" dirty="0">
                <a:cs typeface="+mj-cs"/>
              </a:rPr>
              <a:t>Results – </a:t>
            </a:r>
            <a:r>
              <a:rPr lang="tr-TR" sz="3500" dirty="0">
                <a:cs typeface="+mj-cs"/>
              </a:rPr>
              <a:t>House </a:t>
            </a:r>
            <a:r>
              <a:rPr lang="tr-TR" sz="3500" dirty="0" err="1">
                <a:cs typeface="+mj-cs"/>
              </a:rPr>
              <a:t>Prices</a:t>
            </a:r>
            <a:r>
              <a:rPr lang="tr-TR" sz="3500" dirty="0">
                <a:cs typeface="+mj-cs"/>
              </a:rPr>
              <a:t> Advanced </a:t>
            </a:r>
            <a:r>
              <a:rPr lang="tr-TR" sz="3500" dirty="0" err="1">
                <a:cs typeface="+mj-cs"/>
              </a:rPr>
              <a:t>Regression</a:t>
            </a:r>
            <a:endParaRPr lang="en-US" sz="3500" dirty="0">
              <a:cs typeface="+mj-cs"/>
            </a:endParaRPr>
          </a:p>
        </p:txBody>
      </p:sp>
      <p:pic>
        <p:nvPicPr>
          <p:cNvPr id="3" name="Resim 2" descr="metin, ekran görüntüsü, yazı tipi, yazılım içeren bir resim&#10;&#10;Yapay zeka tarafından oluşturulan içerik yanlış olabilir.">
            <a:extLst>
              <a:ext uri="{FF2B5EF4-FFF2-40B4-BE49-F238E27FC236}">
                <a16:creationId xmlns:a16="http://schemas.microsoft.com/office/drawing/2014/main" id="{2CBDE304-71A8-F09B-CB4D-3AA43BC78A2A}"/>
              </a:ext>
            </a:extLst>
          </p:cNvPr>
          <p:cNvPicPr>
            <a:picLocks noChangeAspect="1"/>
          </p:cNvPicPr>
          <p:nvPr/>
        </p:nvPicPr>
        <p:blipFill>
          <a:blip r:embed="rId2"/>
          <a:stretch>
            <a:fillRect/>
          </a:stretch>
        </p:blipFill>
        <p:spPr>
          <a:xfrm>
            <a:off x="906467" y="1486702"/>
            <a:ext cx="6180242" cy="1865245"/>
          </a:xfrm>
          <a:prstGeom prst="rect">
            <a:avLst/>
          </a:prstGeom>
        </p:spPr>
      </p:pic>
    </p:spTree>
    <p:extLst>
      <p:ext uri="{BB962C8B-B14F-4D97-AF65-F5344CB8AC3E}">
        <p14:creationId xmlns:p14="http://schemas.microsoft.com/office/powerpoint/2010/main" val="2815081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E5A10C92-5805-4C39-9BF6-507F3B966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9144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13" name="Rounded Rectangle 16">
            <a:extLst>
              <a:ext uri="{FF2B5EF4-FFF2-40B4-BE49-F238E27FC236}">
                <a16:creationId xmlns:a16="http://schemas.microsoft.com/office/drawing/2014/main" id="{D7674AF9-5BCA-4A5C-A610-CF203E8BB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7501" y="564808"/>
            <a:ext cx="6663453" cy="3599352"/>
          </a:xfrm>
          <a:prstGeom prst="roundRect">
            <a:avLst>
              <a:gd name="adj" fmla="val 3513"/>
            </a:avLst>
          </a:prstGeom>
          <a:solidFill>
            <a:schemeClr val="tx1"/>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8">
            <a:extLst>
              <a:ext uri="{FF2B5EF4-FFF2-40B4-BE49-F238E27FC236}">
                <a16:creationId xmlns:a16="http://schemas.microsoft.com/office/drawing/2014/main" id="{7A273C15-69CC-4E34-A5DC-B1BCD0A62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25094"/>
            <a:ext cx="9144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0191284-449C-673A-E870-529B8C551B80}"/>
              </a:ext>
            </a:extLst>
          </p:cNvPr>
          <p:cNvSpPr>
            <a:spLocks noGrp="1"/>
          </p:cNvSpPr>
          <p:nvPr>
            <p:ph type="title"/>
          </p:nvPr>
        </p:nvSpPr>
        <p:spPr>
          <a:xfrm>
            <a:off x="313268" y="4697551"/>
            <a:ext cx="9228666" cy="779529"/>
          </a:xfrm>
        </p:spPr>
        <p:txBody>
          <a:bodyPr vert="horz" lIns="91440" tIns="45720" rIns="91440" bIns="45720" rtlCol="0" anchor="b">
            <a:normAutofit/>
          </a:bodyPr>
          <a:lstStyle/>
          <a:p>
            <a:r>
              <a:rPr lang="en-US" sz="3500" dirty="0">
                <a:cs typeface="+mj-cs"/>
              </a:rPr>
              <a:t>Results – </a:t>
            </a:r>
            <a:r>
              <a:rPr lang="tr-TR" sz="3500" dirty="0">
                <a:cs typeface="+mj-cs"/>
              </a:rPr>
              <a:t>California </a:t>
            </a:r>
            <a:r>
              <a:rPr lang="tr-TR" sz="3500" dirty="0" err="1">
                <a:cs typeface="+mj-cs"/>
              </a:rPr>
              <a:t>Dataset</a:t>
            </a:r>
            <a:endParaRPr lang="en-US" sz="3500" dirty="0">
              <a:cs typeface="+mj-cs"/>
            </a:endParaRPr>
          </a:p>
        </p:txBody>
      </p:sp>
      <p:pic>
        <p:nvPicPr>
          <p:cNvPr id="3" name="Resim 2" descr="metin, ekran görüntüsü, yazı tipi, sayı, numara içeren bir resim&#10;&#10;Yapay zeka tarafından oluşturulan içerik yanlış olabilir.">
            <a:extLst>
              <a:ext uri="{FF2B5EF4-FFF2-40B4-BE49-F238E27FC236}">
                <a16:creationId xmlns:a16="http://schemas.microsoft.com/office/drawing/2014/main" id="{7BE43F51-9C7B-FB33-0D65-2F7312A639E1}"/>
              </a:ext>
            </a:extLst>
          </p:cNvPr>
          <p:cNvPicPr>
            <a:picLocks noChangeAspect="1"/>
          </p:cNvPicPr>
          <p:nvPr/>
        </p:nvPicPr>
        <p:blipFill>
          <a:blip r:embed="rId2"/>
          <a:stretch>
            <a:fillRect/>
          </a:stretch>
        </p:blipFill>
        <p:spPr>
          <a:xfrm>
            <a:off x="889532" y="1619070"/>
            <a:ext cx="6182187" cy="1525103"/>
          </a:xfrm>
          <a:prstGeom prst="rect">
            <a:avLst/>
          </a:prstGeom>
        </p:spPr>
      </p:pic>
    </p:spTree>
    <p:extLst>
      <p:ext uri="{BB962C8B-B14F-4D97-AF65-F5344CB8AC3E}">
        <p14:creationId xmlns:p14="http://schemas.microsoft.com/office/powerpoint/2010/main" val="92043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Bilgisayar bölümleri">
            <a:extLst>
              <a:ext uri="{FF2B5EF4-FFF2-40B4-BE49-F238E27FC236}">
                <a16:creationId xmlns:a16="http://schemas.microsoft.com/office/drawing/2014/main" id="{9977B424-80A0-1504-C58B-3E68F5201D44}"/>
              </a:ext>
            </a:extLst>
          </p:cNvPr>
          <p:cNvPicPr>
            <a:picLocks noChangeAspect="1"/>
          </p:cNvPicPr>
          <p:nvPr/>
        </p:nvPicPr>
        <p:blipFill>
          <a:blip r:embed="rId2"/>
          <a:srcRect l="5745" r="5745"/>
          <a:stretch/>
        </p:blipFill>
        <p:spPr>
          <a:xfrm>
            <a:off x="20" y="-7619"/>
            <a:ext cx="9143979" cy="6887364"/>
          </a:xfrm>
          <a:prstGeom prst="rect">
            <a:avLst/>
          </a:prstGeom>
        </p:spPr>
      </p:pic>
      <p:sp>
        <p:nvSpPr>
          <p:cNvPr id="2" name="Title 1"/>
          <p:cNvSpPr>
            <a:spLocks noGrp="1"/>
          </p:cNvSpPr>
          <p:nvPr>
            <p:ph type="title"/>
          </p:nvPr>
        </p:nvSpPr>
        <p:spPr>
          <a:xfrm>
            <a:off x="3625702" y="3255847"/>
            <a:ext cx="5518277" cy="2839273"/>
          </a:xfrm>
        </p:spPr>
        <p:txBody>
          <a:bodyPr vert="horz" lIns="91440" tIns="45720" rIns="91440" bIns="45720" rtlCol="0" anchor="b">
            <a:normAutofit/>
          </a:bodyPr>
          <a:lstStyle/>
          <a:p>
            <a:pPr algn="l" defTabSz="914400">
              <a:lnSpc>
                <a:spcPct val="90000"/>
              </a:lnSpc>
            </a:pPr>
            <a:r>
              <a:rPr lang="tr-TR" sz="3200">
                <a:solidFill>
                  <a:srgbClr val="FFFFFF"/>
                </a:solidFill>
              </a:rPr>
              <a:t>            </a:t>
            </a:r>
            <a:r>
              <a:rPr lang="en-US" sz="3200">
                <a:solidFill>
                  <a:srgbClr val="FFFFFF"/>
                </a:solidFill>
              </a:rPr>
              <a:t>Thank you</a:t>
            </a:r>
            <a:br>
              <a:rPr lang="en-US" sz="3200">
                <a:solidFill>
                  <a:srgbClr val="FFFFFF"/>
                </a:solidFill>
              </a:rPr>
            </a:br>
            <a:br>
              <a:rPr lang="en-US" sz="3200">
                <a:solidFill>
                  <a:srgbClr val="FFFFFF"/>
                </a:solidFill>
              </a:rPr>
            </a:br>
            <a:r>
              <a:rPr lang="en-US" sz="3200">
                <a:solidFill>
                  <a:srgbClr val="FFFFFF"/>
                </a:solidFill>
              </a:rPr>
              <a:t>Salih Birdal</a:t>
            </a:r>
            <a:br>
              <a:rPr lang="en-US" sz="3200">
                <a:solidFill>
                  <a:srgbClr val="FFFFFF"/>
                </a:solidFill>
              </a:rPr>
            </a:br>
            <a:r>
              <a:rPr lang="en-US" sz="3200">
                <a:solidFill>
                  <a:srgbClr val="FFFFFF"/>
                </a:solidFill>
              </a:rPr>
              <a:t>Information System Engineer</a:t>
            </a:r>
            <a:r>
              <a:rPr lang="tr-TR" sz="3200">
                <a:solidFill>
                  <a:srgbClr val="FFFFFF"/>
                </a:solidFill>
              </a:rPr>
              <a:t>ing</a:t>
            </a:r>
            <a:r>
              <a:rPr lang="en-US" sz="3200">
                <a:solidFill>
                  <a:srgbClr val="FFFFFF"/>
                </a:solidFill>
              </a:rPr>
              <a:t> Student</a:t>
            </a:r>
            <a:endParaRPr lang="en-US" sz="3200" dirty="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CNC torna tezgahı işlemi">
            <a:extLst>
              <a:ext uri="{FF2B5EF4-FFF2-40B4-BE49-F238E27FC236}">
                <a16:creationId xmlns:a16="http://schemas.microsoft.com/office/drawing/2014/main" id="{4937AD98-DF44-EEC1-78A2-B4222FE42F81}"/>
              </a:ext>
            </a:extLst>
          </p:cNvPr>
          <p:cNvPicPr>
            <a:picLocks noChangeAspect="1"/>
          </p:cNvPicPr>
          <p:nvPr/>
        </p:nvPicPr>
        <p:blipFill>
          <a:blip r:embed="rId2"/>
          <a:srcRect l="8633" t="9091" r="10458"/>
          <a:stretch/>
        </p:blipFill>
        <p:spPr>
          <a:xfrm>
            <a:off x="20" y="10"/>
            <a:ext cx="9143980" cy="6857989"/>
          </a:xfrm>
          <a:prstGeom prst="rect">
            <a:avLst/>
          </a:prstGeom>
        </p:spPr>
      </p:pic>
      <p:sp>
        <p:nvSpPr>
          <p:cNvPr id="20" name="Freeform 9">
            <a:extLst>
              <a:ext uri="{FF2B5EF4-FFF2-40B4-BE49-F238E27FC236}">
                <a16:creationId xmlns:a16="http://schemas.microsoft.com/office/drawing/2014/main" id="{5B2F0987-377D-4CDD-976A-25E404384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864100"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alpha val="9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E790C021-E236-31C8-F9B3-6E235BEEA848}"/>
              </a:ext>
            </a:extLst>
          </p:cNvPr>
          <p:cNvSpPr>
            <a:spLocks noGrp="1"/>
          </p:cNvSpPr>
          <p:nvPr>
            <p:ph type="title"/>
          </p:nvPr>
        </p:nvSpPr>
        <p:spPr>
          <a:xfrm>
            <a:off x="607500" y="447188"/>
            <a:ext cx="3697800" cy="1559412"/>
          </a:xfrm>
        </p:spPr>
        <p:txBody>
          <a:bodyPr>
            <a:normAutofit/>
          </a:bodyPr>
          <a:lstStyle/>
          <a:p>
            <a:r>
              <a:rPr lang="tr-TR" dirty="0" err="1"/>
              <a:t>Literature</a:t>
            </a:r>
            <a:r>
              <a:rPr lang="tr-TR" dirty="0"/>
              <a:t> </a:t>
            </a:r>
            <a:r>
              <a:rPr lang="tr-TR" dirty="0" err="1"/>
              <a:t>Review</a:t>
            </a:r>
            <a:endParaRPr lang="tr-TR" dirty="0"/>
          </a:p>
        </p:txBody>
      </p:sp>
      <p:sp>
        <p:nvSpPr>
          <p:cNvPr id="3" name="İçerik Yer Tutucusu 2">
            <a:extLst>
              <a:ext uri="{FF2B5EF4-FFF2-40B4-BE49-F238E27FC236}">
                <a16:creationId xmlns:a16="http://schemas.microsoft.com/office/drawing/2014/main" id="{128885C0-9C61-152C-1047-742A06D389F1}"/>
              </a:ext>
            </a:extLst>
          </p:cNvPr>
          <p:cNvSpPr>
            <a:spLocks noGrp="1"/>
          </p:cNvSpPr>
          <p:nvPr>
            <p:ph idx="1"/>
          </p:nvPr>
        </p:nvSpPr>
        <p:spPr>
          <a:xfrm>
            <a:off x="614034" y="2006600"/>
            <a:ext cx="3691265" cy="4724400"/>
          </a:xfrm>
        </p:spPr>
        <p:txBody>
          <a:bodyPr>
            <a:normAutofit fontScale="25000" lnSpcReduction="20000"/>
          </a:bodyPr>
          <a:lstStyle/>
          <a:p>
            <a:pPr>
              <a:buNone/>
            </a:pP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the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increasing</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demand</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for</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accurate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and</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interpretable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house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price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prediction</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systems</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has led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to</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the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widespread</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application</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of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machine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learning</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algorithms</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in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the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real</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estate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domain.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Several</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studies</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have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examined</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various</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techniques</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datasets</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and</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feature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engineering</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methods</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to</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determine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the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most</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efficient</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approaches</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for</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predicting</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property</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values</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under</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changing</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market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conditions</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a:buNone/>
            </a:pP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One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significant</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study</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focused</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on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modeling</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house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prices</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based</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on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structural</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and</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locational</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features</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such</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as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the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number</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of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bedrooms</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age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of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the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house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transportation</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accessibility</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proximity</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to</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schools</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and</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availability</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of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nearby</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shopping</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malls</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Implemented</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using</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Scikit-learn</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the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study</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applied</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decision</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tree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classification</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decision</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tree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regression</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and</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multiple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linear</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regression</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models</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for</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localized</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housing</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dataset</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in West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Godavari</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Andhra</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Pradesh</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India</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demonstrating</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the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practical</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value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of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interpretable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rule-based</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models</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in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small-town</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contexts</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Thamarai</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&amp;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Malarvizhi</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n.d</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a:buNone/>
            </a:pP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a:buNone/>
            </a:pP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In</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another</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comprehensive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survey</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Zulkifley</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et al.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n.d</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explored</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the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most</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influential</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features</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and</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machine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learning</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algorithms</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for</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house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price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forecasting</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Their</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findings</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concluded</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that</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Artificial</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Neural</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Networks (ANN),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Support</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Vector</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Regression</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(SVR),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and</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XGBoost</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produced</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superior</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predictive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performance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compared</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to</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other</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algorithms</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The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study</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emphasized</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the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importance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of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location</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and</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structural</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attributes</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confirming</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their</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dominant role in model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accuracy</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and</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underlining</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the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benefit</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of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such</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models</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for</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both</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researchers</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and</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housing</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developers</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a:buNone/>
            </a:pP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Adetunji</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et al.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n.d</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shifted</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the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focus</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from</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predicting</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exact</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house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prices</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to</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estimating</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range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of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possible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values</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arguing</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that</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this</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approach</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is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more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realistic</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for</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many</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practical</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applications</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Their</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study</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used</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the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Random</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Forest</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algorithm</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on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the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Boston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Housing</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dataset</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from</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the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UCI Machine Learning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Repository</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demonstrating</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that</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their</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model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could</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predict</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within</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margin</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of ±5% of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actual</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prices</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The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authors</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also</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criticized</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the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House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Price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Index (HPI) as a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generalized</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estimator</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inadequate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for</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single-house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price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prediction</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due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to</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its</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aggregated</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nature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based</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on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repeat</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sales</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a:buNone/>
            </a:pP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Similarly</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Park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and</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Bae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n.d</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developed</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machine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learning-based</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housing</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price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prediction</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model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using</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dataset</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of 5,359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townhouses</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from</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Fairfax</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County</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Virginia.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By</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evaluating</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several</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algorithms</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—C4.5, RIPPER,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Naïve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Bayes</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and</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AdaBoost</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—they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found</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that</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the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RIPPER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algorithm</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consistently</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outperformed</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others</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in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classification</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accuracy</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Their</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study</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underlined</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the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practical</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value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of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such</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models</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for</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real</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estate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agents</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and</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homeowners</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in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making</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informed</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pricing</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decisions</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a:buNone/>
            </a:pP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Truong</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et al. (2019)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also</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highlighted</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that</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while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many</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studies</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adopt</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traditional</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machine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learning</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techniques</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they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often</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neglect</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complex</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or</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less</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popular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algorithms</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Their</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work</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compared</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the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performance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of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both</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conventional</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and</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advanced</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models</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and</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validated</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several</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combinations</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to</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achieve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optimized</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housing</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price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predictions</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Collectively</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these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studies</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confirm</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that</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machine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learning</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methods</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when</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properly</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tuned</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and</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combined</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with</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meaningful</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feature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selection</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—can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significantly</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improve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house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price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forecasting</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They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also</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highlight</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the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evolving</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trend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from</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traditional</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linear</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models</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to</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more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flexible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and</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ensemble-based</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algorithms</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capable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of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handling</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the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inherent</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complexities</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of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real-world</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housing</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data.</a:t>
            </a:r>
          </a:p>
          <a:p>
            <a:pPr>
              <a:buNone/>
            </a:pP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indent="0">
              <a:buNone/>
            </a:pP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This</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study</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uses</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machine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learning</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algorithms</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as a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research</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methodology</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to</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develop</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housing</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price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prediction</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model.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To</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improve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the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accuracy</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of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housing</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price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prediction</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this</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paper</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ana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lyzes</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the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housing</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data of 5359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townhouses</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in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Fairfax</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County</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Virginia,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gathered</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by</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the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Multiple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Listing</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Service (MLS) of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the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Metropolitan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Regional</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Information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Systems</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(MRIS).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We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develop</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housing</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price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pre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diction</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model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based</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on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machine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learning</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algorithms</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such</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as C4.5, RIPPER,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Naïve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Bayesian</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and</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AdaBoost</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and</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compare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their</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classification</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accuracy</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performance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We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then</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propose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an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improved</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housing</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price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pre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diction</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model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to</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assist</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house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seller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or</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real</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estate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agent</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make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better</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informed</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decisions</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based</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on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house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price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valuation</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The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experiments</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demonstrate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that</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the</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RIPPER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algorithm</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based</a:t>
            </a:r>
            <a:r>
              <a:rPr lang="tr-TR" sz="2400" dirty="0">
                <a:effectLst/>
                <a:latin typeface="Times New Roman" panose="02020603050405020304" pitchFamily="18" charset="0"/>
                <a:ea typeface="Times New Roman" panose="02020603050405020304" pitchFamily="18" charset="0"/>
                <a:cs typeface="Times New Roman" panose="02020603050405020304" pitchFamily="18" charset="0"/>
              </a:rPr>
              <a:t> on </a:t>
            </a:r>
            <a:r>
              <a:rPr lang="tr-TR" sz="2400" dirty="0" err="1">
                <a:effectLst/>
                <a:latin typeface="Times New Roman" panose="02020603050405020304" pitchFamily="18" charset="0"/>
                <a:ea typeface="Times New Roman" panose="02020603050405020304" pitchFamily="18" charset="0"/>
                <a:cs typeface="Times New Roman" panose="02020603050405020304" pitchFamily="18" charset="0"/>
              </a:rPr>
              <a:t>accuracy</a:t>
            </a:r>
            <a:r>
              <a:rPr lang="tr-TR" sz="1800" dirty="0">
                <a:effectLst/>
                <a:latin typeface="Times New Roman" panose="02020603050405020304" pitchFamily="18" charset="0"/>
                <a:ea typeface="Times New Roman" panose="02020603050405020304" pitchFamily="18" charset="0"/>
              </a:rPr>
              <a:t>, </a:t>
            </a:r>
            <a:r>
              <a:rPr lang="tr-TR" sz="1800" dirty="0" err="1">
                <a:effectLst/>
                <a:latin typeface="Times New Roman" panose="02020603050405020304" pitchFamily="18" charset="0"/>
                <a:ea typeface="Times New Roman" panose="02020603050405020304" pitchFamily="18" charset="0"/>
              </a:rPr>
              <a:t>con</a:t>
            </a:r>
            <a:r>
              <a:rPr lang="tr-TR" sz="1800" dirty="0">
                <a:effectLst/>
                <a:latin typeface="Times New Roman" panose="02020603050405020304" pitchFamily="18" charset="0"/>
                <a:ea typeface="Times New Roman" panose="02020603050405020304" pitchFamily="18" charset="0"/>
              </a:rPr>
              <a:t> </a:t>
            </a:r>
            <a:r>
              <a:rPr lang="tr-TR" sz="1800" dirty="0" err="1">
                <a:effectLst/>
                <a:latin typeface="Times New Roman" panose="02020603050405020304" pitchFamily="18" charset="0"/>
                <a:ea typeface="Times New Roman" panose="02020603050405020304" pitchFamily="18" charset="0"/>
              </a:rPr>
              <a:t>sistently</a:t>
            </a:r>
            <a:r>
              <a:rPr lang="tr-TR" sz="1800" dirty="0">
                <a:effectLst/>
                <a:latin typeface="Times New Roman" panose="02020603050405020304" pitchFamily="18" charset="0"/>
                <a:ea typeface="Times New Roman" panose="02020603050405020304" pitchFamily="18" charset="0"/>
              </a:rPr>
              <a:t> </a:t>
            </a:r>
            <a:r>
              <a:rPr lang="tr-TR" sz="1800" dirty="0" err="1">
                <a:effectLst/>
                <a:latin typeface="Times New Roman" panose="02020603050405020304" pitchFamily="18" charset="0"/>
                <a:ea typeface="Times New Roman" panose="02020603050405020304" pitchFamily="18" charset="0"/>
              </a:rPr>
              <a:t>outperforms</a:t>
            </a:r>
            <a:r>
              <a:rPr lang="tr-TR" sz="1800" dirty="0">
                <a:effectLst/>
                <a:latin typeface="Times New Roman" panose="02020603050405020304" pitchFamily="18" charset="0"/>
                <a:ea typeface="Times New Roman" panose="02020603050405020304" pitchFamily="18" charset="0"/>
              </a:rPr>
              <a:t> </a:t>
            </a:r>
            <a:r>
              <a:rPr lang="tr-TR" sz="1800" dirty="0" err="1">
                <a:effectLst/>
                <a:latin typeface="Times New Roman" panose="02020603050405020304" pitchFamily="18" charset="0"/>
                <a:ea typeface="Times New Roman" panose="02020603050405020304" pitchFamily="18" charset="0"/>
              </a:rPr>
              <a:t>the</a:t>
            </a:r>
            <a:r>
              <a:rPr lang="tr-TR" sz="1800" dirty="0">
                <a:effectLst/>
                <a:latin typeface="Times New Roman" panose="02020603050405020304" pitchFamily="18" charset="0"/>
                <a:ea typeface="Times New Roman" panose="02020603050405020304" pitchFamily="18" charset="0"/>
              </a:rPr>
              <a:t> </a:t>
            </a:r>
            <a:r>
              <a:rPr lang="tr-TR" sz="1800" dirty="0" err="1">
                <a:effectLst/>
                <a:latin typeface="Times New Roman" panose="02020603050405020304" pitchFamily="18" charset="0"/>
                <a:ea typeface="Times New Roman" panose="02020603050405020304" pitchFamily="18" charset="0"/>
              </a:rPr>
              <a:t>other</a:t>
            </a:r>
            <a:r>
              <a:rPr lang="tr-TR" sz="1800" dirty="0">
                <a:effectLst/>
                <a:latin typeface="Times New Roman" panose="02020603050405020304" pitchFamily="18" charset="0"/>
                <a:ea typeface="Times New Roman" panose="02020603050405020304" pitchFamily="18" charset="0"/>
              </a:rPr>
              <a:t> </a:t>
            </a:r>
            <a:r>
              <a:rPr lang="tr-TR" sz="1800" dirty="0" err="1">
                <a:effectLst/>
                <a:latin typeface="Times New Roman" panose="02020603050405020304" pitchFamily="18" charset="0"/>
                <a:ea typeface="Times New Roman" panose="02020603050405020304" pitchFamily="18" charset="0"/>
              </a:rPr>
              <a:t>models</a:t>
            </a:r>
            <a:r>
              <a:rPr lang="tr-TR" sz="1800" dirty="0">
                <a:effectLst/>
                <a:latin typeface="Times New Roman" panose="02020603050405020304" pitchFamily="18" charset="0"/>
                <a:ea typeface="Times New Roman" panose="02020603050405020304" pitchFamily="18" charset="0"/>
              </a:rPr>
              <a:t> in </a:t>
            </a:r>
            <a:r>
              <a:rPr lang="tr-TR" sz="1800" dirty="0" err="1">
                <a:effectLst/>
                <a:latin typeface="Times New Roman" panose="02020603050405020304" pitchFamily="18" charset="0"/>
                <a:ea typeface="Times New Roman" panose="02020603050405020304" pitchFamily="18" charset="0"/>
              </a:rPr>
              <a:t>the</a:t>
            </a:r>
            <a:r>
              <a:rPr lang="tr-TR" sz="1800" dirty="0">
                <a:effectLst/>
                <a:latin typeface="Times New Roman" panose="02020603050405020304" pitchFamily="18" charset="0"/>
                <a:ea typeface="Times New Roman" panose="02020603050405020304" pitchFamily="18" charset="0"/>
              </a:rPr>
              <a:t> </a:t>
            </a:r>
            <a:r>
              <a:rPr lang="tr-TR" sz="1800" dirty="0" err="1">
                <a:effectLst/>
                <a:latin typeface="Times New Roman" panose="02020603050405020304" pitchFamily="18" charset="0"/>
                <a:ea typeface="Times New Roman" panose="02020603050405020304" pitchFamily="18" charset="0"/>
              </a:rPr>
              <a:t>performance</a:t>
            </a:r>
            <a:r>
              <a:rPr lang="tr-TR" sz="1800" dirty="0">
                <a:effectLst/>
                <a:latin typeface="Times New Roman" panose="02020603050405020304" pitchFamily="18" charset="0"/>
                <a:ea typeface="Times New Roman" panose="02020603050405020304" pitchFamily="18" charset="0"/>
              </a:rPr>
              <a:t> of </a:t>
            </a:r>
            <a:r>
              <a:rPr lang="tr-TR" sz="1800" dirty="0" err="1">
                <a:effectLst/>
                <a:latin typeface="Times New Roman" panose="02020603050405020304" pitchFamily="18" charset="0"/>
                <a:ea typeface="Times New Roman" panose="02020603050405020304" pitchFamily="18" charset="0"/>
              </a:rPr>
              <a:t>housing</a:t>
            </a:r>
            <a:r>
              <a:rPr lang="tr-TR" sz="1800" dirty="0">
                <a:effectLst/>
                <a:latin typeface="Times New Roman" panose="02020603050405020304" pitchFamily="18" charset="0"/>
                <a:ea typeface="Times New Roman" panose="02020603050405020304" pitchFamily="18" charset="0"/>
              </a:rPr>
              <a:t> </a:t>
            </a:r>
            <a:r>
              <a:rPr lang="tr-TR" sz="1800" dirty="0" err="1">
                <a:effectLst/>
                <a:latin typeface="Times New Roman" panose="02020603050405020304" pitchFamily="18" charset="0"/>
                <a:ea typeface="Times New Roman" panose="02020603050405020304" pitchFamily="18" charset="0"/>
              </a:rPr>
              <a:t>price</a:t>
            </a:r>
            <a:r>
              <a:rPr lang="tr-TR" sz="1800" dirty="0">
                <a:effectLst/>
                <a:latin typeface="Times New Roman" panose="02020603050405020304" pitchFamily="18" charset="0"/>
                <a:ea typeface="Times New Roman" panose="02020603050405020304" pitchFamily="18" charset="0"/>
              </a:rPr>
              <a:t> </a:t>
            </a:r>
            <a:r>
              <a:rPr lang="tr-TR" sz="1800" dirty="0" err="1">
                <a:effectLst/>
                <a:latin typeface="Times New Roman" panose="02020603050405020304" pitchFamily="18" charset="0"/>
                <a:ea typeface="Times New Roman" panose="02020603050405020304" pitchFamily="18" charset="0"/>
              </a:rPr>
              <a:t>prediction</a:t>
            </a:r>
            <a:r>
              <a:rPr lang="tr-TR" sz="1800" dirty="0">
                <a:effectLst/>
                <a:latin typeface="Times New Roman" panose="02020603050405020304" pitchFamily="18" charset="0"/>
                <a:ea typeface="Times New Roman" panose="02020603050405020304" pitchFamily="18" charset="0"/>
              </a:rPr>
              <a:t>. ( Park, B., &amp; </a:t>
            </a:r>
            <a:r>
              <a:rPr lang="tr-TR" sz="1800" dirty="0" err="1">
                <a:effectLst/>
                <a:latin typeface="Times New Roman" panose="02020603050405020304" pitchFamily="18" charset="0"/>
                <a:ea typeface="Times New Roman" panose="02020603050405020304" pitchFamily="18" charset="0"/>
              </a:rPr>
              <a:t>Bae</a:t>
            </a:r>
            <a:r>
              <a:rPr lang="tr-TR" sz="1800" dirty="0">
                <a:effectLst/>
                <a:latin typeface="Times New Roman" panose="02020603050405020304" pitchFamily="18" charset="0"/>
                <a:ea typeface="Times New Roman" panose="02020603050405020304" pitchFamily="18" charset="0"/>
              </a:rPr>
              <a:t>, J. K.)</a:t>
            </a:r>
          </a:p>
        </p:txBody>
      </p:sp>
    </p:spTree>
    <p:extLst>
      <p:ext uri="{BB962C8B-B14F-4D97-AF65-F5344CB8AC3E}">
        <p14:creationId xmlns:p14="http://schemas.microsoft.com/office/powerpoint/2010/main" val="3630350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10000"/>
          </a:schemeClr>
        </a:solidFill>
        <a:effectLst/>
      </p:bgPr>
    </p:bg>
    <p:spTree>
      <p:nvGrpSpPr>
        <p:cNvPr id="1" name=""/>
        <p:cNvGrpSpPr/>
        <p:nvPr/>
      </p:nvGrpSpPr>
      <p:grpSpPr>
        <a:xfrm>
          <a:off x="0" y="0"/>
          <a:ext cx="0" cy="0"/>
          <a:chOff x="0" y="0"/>
          <a:chExt cx="0" cy="0"/>
        </a:xfrm>
      </p:grpSpPr>
      <p:sp>
        <p:nvSpPr>
          <p:cNvPr id="10" name="Dikdörtgen 9">
            <a:extLst>
              <a:ext uri="{FF2B5EF4-FFF2-40B4-BE49-F238E27FC236}">
                <a16:creationId xmlns:a16="http://schemas.microsoft.com/office/drawing/2014/main" id="{18FC51A9-A848-12A1-F218-D7B3151C4C65}"/>
              </a:ext>
            </a:extLst>
          </p:cNvPr>
          <p:cNvSpPr/>
          <p:nvPr/>
        </p:nvSpPr>
        <p:spPr>
          <a:xfrm>
            <a:off x="1816100" y="222264"/>
            <a:ext cx="5511800" cy="1588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tr-TR" sz="2400" b="1" dirty="0">
                <a:solidFill>
                  <a:schemeClr val="tx1"/>
                </a:solidFill>
              </a:rPr>
              <a:t>House Pricing with Machine Learning</a:t>
            </a:r>
          </a:p>
        </p:txBody>
      </p:sp>
      <p:cxnSp>
        <p:nvCxnSpPr>
          <p:cNvPr id="12" name="Düz Ok Bağlayıcısı 11">
            <a:extLst>
              <a:ext uri="{FF2B5EF4-FFF2-40B4-BE49-F238E27FC236}">
                <a16:creationId xmlns:a16="http://schemas.microsoft.com/office/drawing/2014/main" id="{C1D98E6B-112A-9430-2D98-0FEDAAA9706C}"/>
              </a:ext>
            </a:extLst>
          </p:cNvPr>
          <p:cNvCxnSpPr>
            <a:cxnSpLocks/>
            <a:stCxn id="10" idx="2"/>
            <a:endCxn id="24" idx="0"/>
          </p:cNvCxnSpPr>
          <p:nvPr/>
        </p:nvCxnSpPr>
        <p:spPr>
          <a:xfrm flipH="1">
            <a:off x="2872317" y="1810293"/>
            <a:ext cx="1699683" cy="19616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Dikdörtgen 15">
            <a:extLst>
              <a:ext uri="{FF2B5EF4-FFF2-40B4-BE49-F238E27FC236}">
                <a16:creationId xmlns:a16="http://schemas.microsoft.com/office/drawing/2014/main" id="{D9E8A523-1C70-6569-EAC6-BB1336E0B482}"/>
              </a:ext>
            </a:extLst>
          </p:cNvPr>
          <p:cNvSpPr/>
          <p:nvPr/>
        </p:nvSpPr>
        <p:spPr>
          <a:xfrm>
            <a:off x="5473700" y="3771899"/>
            <a:ext cx="2586567" cy="1143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a:t>House </a:t>
            </a:r>
            <a:r>
              <a:rPr lang="tr-TR" dirty="0" err="1"/>
              <a:t>Prices</a:t>
            </a:r>
            <a:r>
              <a:rPr lang="tr-TR" dirty="0"/>
              <a:t> – Advanced </a:t>
            </a:r>
            <a:r>
              <a:rPr lang="tr-TR" dirty="0" err="1"/>
              <a:t>Regression</a:t>
            </a:r>
            <a:r>
              <a:rPr lang="tr-TR" dirty="0"/>
              <a:t> </a:t>
            </a:r>
            <a:r>
              <a:rPr lang="tr-TR" dirty="0" err="1"/>
              <a:t>Technique</a:t>
            </a:r>
            <a:endParaRPr lang="tr-TR" dirty="0"/>
          </a:p>
        </p:txBody>
      </p:sp>
      <p:cxnSp>
        <p:nvCxnSpPr>
          <p:cNvPr id="19" name="Düz Ok Bağlayıcısı 18">
            <a:extLst>
              <a:ext uri="{FF2B5EF4-FFF2-40B4-BE49-F238E27FC236}">
                <a16:creationId xmlns:a16="http://schemas.microsoft.com/office/drawing/2014/main" id="{250E2AA8-5C1A-6157-7900-20BF8043CC4C}"/>
              </a:ext>
            </a:extLst>
          </p:cNvPr>
          <p:cNvCxnSpPr>
            <a:cxnSpLocks/>
            <a:stCxn id="10" idx="2"/>
            <a:endCxn id="16" idx="0"/>
          </p:cNvCxnSpPr>
          <p:nvPr/>
        </p:nvCxnSpPr>
        <p:spPr>
          <a:xfrm>
            <a:off x="4572000" y="1810293"/>
            <a:ext cx="2194984" cy="19616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Dikdörtgen 23">
            <a:extLst>
              <a:ext uri="{FF2B5EF4-FFF2-40B4-BE49-F238E27FC236}">
                <a16:creationId xmlns:a16="http://schemas.microsoft.com/office/drawing/2014/main" id="{C3C723D5-2696-3FE4-2F91-47383767B3FB}"/>
              </a:ext>
            </a:extLst>
          </p:cNvPr>
          <p:cNvSpPr/>
          <p:nvPr/>
        </p:nvSpPr>
        <p:spPr>
          <a:xfrm>
            <a:off x="1579033" y="3771899"/>
            <a:ext cx="2586567" cy="1143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a:t>California House </a:t>
            </a:r>
            <a:r>
              <a:rPr lang="tr-TR" dirty="0" err="1"/>
              <a:t>Prices</a:t>
            </a:r>
            <a:endParaRPr lang="tr-TR" dirty="0"/>
          </a:p>
          <a:p>
            <a:pPr algn="ctr"/>
            <a:endParaRPr lang="tr-T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E5A1E034-CC17-452F-809B-CC41F8EE2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6">
            <a:extLst>
              <a:ext uri="{FF2B5EF4-FFF2-40B4-BE49-F238E27FC236}">
                <a16:creationId xmlns:a16="http://schemas.microsoft.com/office/drawing/2014/main" id="{0C156B51-4216-4B0E-9607-8859257242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chemeClr val="tx1"/>
          </a:solid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2" name="Title 1"/>
          <p:cNvSpPr>
            <a:spLocks noGrp="1"/>
          </p:cNvSpPr>
          <p:nvPr>
            <p:ph type="title"/>
          </p:nvPr>
        </p:nvSpPr>
        <p:spPr>
          <a:xfrm>
            <a:off x="607500" y="447188"/>
            <a:ext cx="7928998" cy="970450"/>
          </a:xfrm>
        </p:spPr>
        <p:txBody>
          <a:bodyPr>
            <a:normAutofit/>
          </a:bodyPr>
          <a:lstStyle/>
          <a:p>
            <a:r>
              <a:rPr lang="tr-TR" dirty="0"/>
              <a:t>California House </a:t>
            </a:r>
            <a:r>
              <a:rPr lang="tr-TR" dirty="0" err="1"/>
              <a:t>Prices</a:t>
            </a:r>
            <a:endParaRPr lang="tr-TR" dirty="0"/>
          </a:p>
        </p:txBody>
      </p:sp>
      <p:graphicFrame>
        <p:nvGraphicFramePr>
          <p:cNvPr id="18" name="Content Placeholder 2">
            <a:extLst>
              <a:ext uri="{FF2B5EF4-FFF2-40B4-BE49-F238E27FC236}">
                <a16:creationId xmlns:a16="http://schemas.microsoft.com/office/drawing/2014/main" id="{A2196265-6007-E2A7-3576-F9CDEE1E5749}"/>
              </a:ext>
            </a:extLst>
          </p:cNvPr>
          <p:cNvGraphicFramePr>
            <a:graphicFrameLocks noGrp="1"/>
          </p:cNvGraphicFramePr>
          <p:nvPr>
            <p:ph idx="1"/>
            <p:extLst>
              <p:ext uri="{D42A27DB-BD31-4B8C-83A1-F6EECF244321}">
                <p14:modId xmlns:p14="http://schemas.microsoft.com/office/powerpoint/2010/main" val="3256218909"/>
              </p:ext>
            </p:extLst>
          </p:nvPr>
        </p:nvGraphicFramePr>
        <p:xfrm>
          <a:off x="614362" y="2494722"/>
          <a:ext cx="7915275" cy="33647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BBEE28A7-C83B-4DCB-9E66-AF58A0864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12" name="Rectangle 11">
            <a:extLst>
              <a:ext uri="{FF2B5EF4-FFF2-40B4-BE49-F238E27FC236}">
                <a16:creationId xmlns:a16="http://schemas.microsoft.com/office/drawing/2014/main" id="{856DB695-D1F8-429E-BA28-FDC72FA1A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FED435E0-E198-46C6-A123-85D6BA629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3477753"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Başlık 1">
            <a:extLst>
              <a:ext uri="{FF2B5EF4-FFF2-40B4-BE49-F238E27FC236}">
                <a16:creationId xmlns:a16="http://schemas.microsoft.com/office/drawing/2014/main" id="{D80C7CC5-C9D7-575E-563D-EFAB4329CF4E}"/>
              </a:ext>
            </a:extLst>
          </p:cNvPr>
          <p:cNvSpPr>
            <a:spLocks noGrp="1"/>
          </p:cNvSpPr>
          <p:nvPr>
            <p:ph type="title"/>
          </p:nvPr>
        </p:nvSpPr>
        <p:spPr>
          <a:xfrm>
            <a:off x="338636" y="447188"/>
            <a:ext cx="2756488" cy="5468700"/>
          </a:xfrm>
        </p:spPr>
        <p:txBody>
          <a:bodyPr vert="horz" lIns="91440" tIns="45720" rIns="91440" bIns="45720" rtlCol="0" anchor="ctr">
            <a:normAutofit/>
          </a:bodyPr>
          <a:lstStyle/>
          <a:p>
            <a:r>
              <a:rPr lang="en-US" sz="2800">
                <a:cs typeface="+mj-cs"/>
              </a:rPr>
              <a:t>California House Prices – Preprocessing</a:t>
            </a:r>
          </a:p>
        </p:txBody>
      </p:sp>
      <p:sp>
        <p:nvSpPr>
          <p:cNvPr id="5" name="Metin kutusu 4">
            <a:extLst>
              <a:ext uri="{FF2B5EF4-FFF2-40B4-BE49-F238E27FC236}">
                <a16:creationId xmlns:a16="http://schemas.microsoft.com/office/drawing/2014/main" id="{46F55289-7EAA-8AF8-B8F1-CB974026C326}"/>
              </a:ext>
            </a:extLst>
          </p:cNvPr>
          <p:cNvSpPr txBox="1"/>
          <p:nvPr/>
        </p:nvSpPr>
        <p:spPr>
          <a:xfrm>
            <a:off x="3741857" y="447188"/>
            <a:ext cx="4938926" cy="3632200"/>
          </a:xfrm>
          <a:prstGeom prst="rect">
            <a:avLst/>
          </a:prstGeom>
        </p:spPr>
        <p:txBody>
          <a:bodyPr vert="horz" lIns="91440" tIns="45720" rIns="91440" bIns="45720" rtlCol="0" anchor="ctr">
            <a:normAutofit/>
          </a:bodyPr>
          <a:lstStyle/>
          <a:p>
            <a:pPr>
              <a:spcBef>
                <a:spcPct val="20000"/>
              </a:spcBef>
              <a:spcAft>
                <a:spcPts val="600"/>
              </a:spcAft>
              <a:buClr>
                <a:schemeClr val="accent1"/>
              </a:buClr>
              <a:buFont typeface="Wingdings 2" charset="2"/>
              <a:buChar char=""/>
            </a:pPr>
            <a:r>
              <a:rPr lang="en-US" sz="1400" dirty="0">
                <a:solidFill>
                  <a:schemeClr val="bg1">
                    <a:lumMod val="85000"/>
                    <a:lumOff val="15000"/>
                  </a:schemeClr>
                </a:solidFill>
                <a:effectLst/>
              </a:rPr>
              <a:t> In the preprocessing phase, several essential steps were undertaken to ensure the integrity and quality of the dataset. Initially, a descriptive analysis (Fig. 1) was conducted to understand the central tendency and dispersion of variables. It was observed that the "</a:t>
            </a:r>
            <a:r>
              <a:rPr lang="en-US" sz="1400" dirty="0" err="1">
                <a:solidFill>
                  <a:schemeClr val="bg1">
                    <a:lumMod val="85000"/>
                    <a:lumOff val="15000"/>
                  </a:schemeClr>
                </a:solidFill>
                <a:effectLst/>
              </a:rPr>
              <a:t>total_bedrooms</a:t>
            </a:r>
            <a:r>
              <a:rPr lang="en-US" sz="1400" dirty="0">
                <a:solidFill>
                  <a:schemeClr val="bg1">
                    <a:lumMod val="85000"/>
                    <a:lumOff val="15000"/>
                  </a:schemeClr>
                </a:solidFill>
                <a:effectLst/>
              </a:rPr>
              <a:t>" feature had a missing rate of approximately 1.0029%. Missing values were imputed using the mean imputation strategy to preserve dataset size and minimize variance distortion.</a:t>
            </a:r>
          </a:p>
        </p:txBody>
      </p:sp>
      <p:pic>
        <p:nvPicPr>
          <p:cNvPr id="3" name="Resim 2" descr="metin, ekran görüntüsü, yazı tipi, siyah içeren bir resim&#10;&#10;Yapay zeka tarafından oluşturulan içerik yanlış olabilir.">
            <a:extLst>
              <a:ext uri="{FF2B5EF4-FFF2-40B4-BE49-F238E27FC236}">
                <a16:creationId xmlns:a16="http://schemas.microsoft.com/office/drawing/2014/main" id="{BA885639-E930-B298-7FCC-ABECB1550C46}"/>
              </a:ext>
            </a:extLst>
          </p:cNvPr>
          <p:cNvPicPr>
            <a:picLocks noChangeAspect="1"/>
          </p:cNvPicPr>
          <p:nvPr/>
        </p:nvPicPr>
        <p:blipFill>
          <a:blip r:embed="rId2"/>
          <a:stretch>
            <a:fillRect/>
          </a:stretch>
        </p:blipFill>
        <p:spPr>
          <a:xfrm>
            <a:off x="3741857" y="4604702"/>
            <a:ext cx="4938926" cy="1061868"/>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958257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BBEE28A7-C83B-4DCB-9E66-AF58A0864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12" name="Rectangle 11">
            <a:extLst>
              <a:ext uri="{FF2B5EF4-FFF2-40B4-BE49-F238E27FC236}">
                <a16:creationId xmlns:a16="http://schemas.microsoft.com/office/drawing/2014/main" id="{856DB695-D1F8-429E-BA28-FDC72FA1A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FED435E0-E198-46C6-A123-85D6BA629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3477753"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Başlık 1">
            <a:extLst>
              <a:ext uri="{FF2B5EF4-FFF2-40B4-BE49-F238E27FC236}">
                <a16:creationId xmlns:a16="http://schemas.microsoft.com/office/drawing/2014/main" id="{536196E2-2FF4-97AF-36B8-2FFC4024F63D}"/>
              </a:ext>
            </a:extLst>
          </p:cNvPr>
          <p:cNvSpPr>
            <a:spLocks noGrp="1"/>
          </p:cNvSpPr>
          <p:nvPr>
            <p:ph type="title"/>
          </p:nvPr>
        </p:nvSpPr>
        <p:spPr>
          <a:xfrm>
            <a:off x="338636" y="447188"/>
            <a:ext cx="2756488" cy="5468700"/>
          </a:xfrm>
        </p:spPr>
        <p:txBody>
          <a:bodyPr vert="horz" lIns="91440" tIns="45720" rIns="91440" bIns="45720" rtlCol="0" anchor="ctr">
            <a:normAutofit/>
          </a:bodyPr>
          <a:lstStyle/>
          <a:p>
            <a:r>
              <a:rPr lang="en-US" sz="2800">
                <a:cs typeface="+mj-cs"/>
              </a:rPr>
              <a:t>California House Prices – Preprocessing </a:t>
            </a:r>
          </a:p>
        </p:txBody>
      </p:sp>
      <p:sp>
        <p:nvSpPr>
          <p:cNvPr id="4" name="Metin kutusu 3">
            <a:extLst>
              <a:ext uri="{FF2B5EF4-FFF2-40B4-BE49-F238E27FC236}">
                <a16:creationId xmlns:a16="http://schemas.microsoft.com/office/drawing/2014/main" id="{711BF085-5811-7020-D39A-6B7E42E4F823}"/>
              </a:ext>
            </a:extLst>
          </p:cNvPr>
          <p:cNvSpPr txBox="1"/>
          <p:nvPr/>
        </p:nvSpPr>
        <p:spPr>
          <a:xfrm>
            <a:off x="3741857" y="447188"/>
            <a:ext cx="4938926" cy="3632200"/>
          </a:xfrm>
          <a:prstGeom prst="rect">
            <a:avLst/>
          </a:prstGeom>
        </p:spPr>
        <p:txBody>
          <a:bodyPr vert="horz" lIns="91440" tIns="45720" rIns="91440" bIns="45720" rtlCol="0" anchor="ctr">
            <a:normAutofit/>
          </a:bodyPr>
          <a:lstStyle/>
          <a:p>
            <a:pPr>
              <a:spcBef>
                <a:spcPct val="20000"/>
              </a:spcBef>
              <a:spcAft>
                <a:spcPts val="600"/>
              </a:spcAft>
              <a:buClr>
                <a:schemeClr val="accent1"/>
              </a:buClr>
              <a:buFont typeface="Wingdings 2" charset="2"/>
              <a:buChar char=""/>
            </a:pPr>
            <a:r>
              <a:rPr lang="en-US" sz="1400">
                <a:solidFill>
                  <a:schemeClr val="bg1">
                    <a:lumMod val="85000"/>
                    <a:lumOff val="15000"/>
                  </a:schemeClr>
                </a:solidFill>
                <a:effectLst/>
              </a:rPr>
              <a:t>During initial observations, the "ocean_proximity" categorical feature exhibited a suspicious     distribution. For example, the first 50 rows consistently had the value "NEAR BAY", and rows indexed between 2,250 and 3,000 had the value "INLAND". Moreover, different index ranges (e.g., 15,000–15,500) were also associated with repetitive "NEAR OCEAN" values. This observation suggested that the dataset may not have been properly randomized. Thus, a random shuffle (Fig. 2) was applied to eliminate any potential ordering bias and to ensure that subsequent training and validation steps received statistically representative samples.</a:t>
            </a:r>
          </a:p>
        </p:txBody>
      </p:sp>
      <p:pic>
        <p:nvPicPr>
          <p:cNvPr id="5" name="Resim 4" descr="metin, ekran görüntüsü, menü içeren bir resim&#10;&#10;Yapay zeka tarafından oluşturulan içerik yanlış olabilir.">
            <a:extLst>
              <a:ext uri="{FF2B5EF4-FFF2-40B4-BE49-F238E27FC236}">
                <a16:creationId xmlns:a16="http://schemas.microsoft.com/office/drawing/2014/main" id="{D5F111F8-499A-06D6-70DF-D198AA15975F}"/>
              </a:ext>
            </a:extLst>
          </p:cNvPr>
          <p:cNvPicPr>
            <a:picLocks noChangeAspect="1"/>
          </p:cNvPicPr>
          <p:nvPr/>
        </p:nvPicPr>
        <p:blipFill>
          <a:blip r:embed="rId2"/>
          <a:stretch>
            <a:fillRect/>
          </a:stretch>
        </p:blipFill>
        <p:spPr>
          <a:xfrm>
            <a:off x="5026227" y="3753687"/>
            <a:ext cx="2370186" cy="2657125"/>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3109978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71" name="Freeform 6">
            <a:extLst>
              <a:ext uri="{FF2B5EF4-FFF2-40B4-BE49-F238E27FC236}">
                <a16:creationId xmlns:a16="http://schemas.microsoft.com/office/drawing/2014/main" id="{BBEE28A7-C83B-4DCB-9E66-AF58A0864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1073" name="Rectangle 1072">
            <a:extLst>
              <a:ext uri="{FF2B5EF4-FFF2-40B4-BE49-F238E27FC236}">
                <a16:creationId xmlns:a16="http://schemas.microsoft.com/office/drawing/2014/main" id="{BAD21EC9-9707-4723-8447-0D7FA381B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Freeform 23">
            <a:extLst>
              <a:ext uri="{FF2B5EF4-FFF2-40B4-BE49-F238E27FC236}">
                <a16:creationId xmlns:a16="http://schemas.microsoft.com/office/drawing/2014/main" id="{AABA95AA-8869-4123-BB01-8C85EFDF5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3477753"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607500" y="447188"/>
            <a:ext cx="2559813" cy="1559412"/>
          </a:xfrm>
        </p:spPr>
        <p:txBody>
          <a:bodyPr vert="horz" lIns="91440" tIns="45720" rIns="91440" bIns="45720" rtlCol="0" anchor="b">
            <a:normAutofit/>
          </a:bodyPr>
          <a:lstStyle/>
          <a:p>
            <a:pPr>
              <a:lnSpc>
                <a:spcPct val="90000"/>
              </a:lnSpc>
            </a:pPr>
            <a:r>
              <a:rPr lang="en-US" sz="2600" dirty="0">
                <a:cs typeface="+mj-cs"/>
              </a:rPr>
              <a:t>California House </a:t>
            </a:r>
            <a:r>
              <a:rPr lang="tr-TR" sz="2600" dirty="0" err="1">
                <a:cs typeface="+mj-cs"/>
              </a:rPr>
              <a:t>Prices</a:t>
            </a:r>
            <a:r>
              <a:rPr lang="en-US" sz="2600" dirty="0">
                <a:cs typeface="+mj-cs"/>
              </a:rPr>
              <a:t> – Visual1 for EDA</a:t>
            </a:r>
          </a:p>
        </p:txBody>
      </p:sp>
      <p:sp>
        <p:nvSpPr>
          <p:cNvPr id="5" name="Metin kutusu 4">
            <a:extLst>
              <a:ext uri="{FF2B5EF4-FFF2-40B4-BE49-F238E27FC236}">
                <a16:creationId xmlns:a16="http://schemas.microsoft.com/office/drawing/2014/main" id="{DDD2F9AB-AF3C-A7B6-84A4-017E39599BFE}"/>
              </a:ext>
            </a:extLst>
          </p:cNvPr>
          <p:cNvSpPr txBox="1"/>
          <p:nvPr/>
        </p:nvSpPr>
        <p:spPr>
          <a:xfrm>
            <a:off x="614034" y="2413000"/>
            <a:ext cx="2553279" cy="3632200"/>
          </a:xfrm>
          <a:prstGeom prst="rect">
            <a:avLst/>
          </a:prstGeom>
        </p:spPr>
        <p:txBody>
          <a:bodyPr vert="horz" lIns="91440" tIns="45720" rIns="91440" bIns="45720" rtlCol="0" anchor="ctr">
            <a:normAutofit/>
          </a:bodyPr>
          <a:lstStyle/>
          <a:p>
            <a:pPr>
              <a:lnSpc>
                <a:spcPct val="90000"/>
              </a:lnSpc>
              <a:spcBef>
                <a:spcPct val="20000"/>
              </a:spcBef>
              <a:spcAft>
                <a:spcPts val="600"/>
              </a:spcAft>
              <a:buClr>
                <a:schemeClr val="accent1"/>
              </a:buClr>
              <a:buFont typeface="Wingdings 2" charset="2"/>
              <a:buChar char=""/>
            </a:pPr>
            <a:r>
              <a:rPr lang="en-US" sz="1200">
                <a:effectLst/>
              </a:rPr>
              <a:t>As shown in Fig. 3, most numerical features such as total_rooms, population, households, and median_income exhibit right-skewed distributions, indicating the presence of high-value outliers. For instance, the total_rooms and total_bedrooms features display long right tails, implying a concentration of low-to-moderate values with a few extreme cases. Similarly, the target variable itself, median_house_value, also shows a skewed distribution that may affect model accuracy if not handled appropriately.</a:t>
            </a:r>
          </a:p>
        </p:txBody>
      </p:sp>
      <p:sp>
        <p:nvSpPr>
          <p:cNvPr id="1077" name="Rounded Rectangle 17">
            <a:extLst>
              <a:ext uri="{FF2B5EF4-FFF2-40B4-BE49-F238E27FC236}">
                <a16:creationId xmlns:a16="http://schemas.microsoft.com/office/drawing/2014/main" id="{68102155-1621-4AE4-8DD3-7730E2FFD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9208" y="958640"/>
            <a:ext cx="4702194"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sim 2" descr="metin, diyagram, ekran görüntüsü, çizgi içeren bir resim&#10;&#10;Yapay zeka tarafından oluşturulan içerik yanlış olabilir.">
            <a:extLst>
              <a:ext uri="{FF2B5EF4-FFF2-40B4-BE49-F238E27FC236}">
                <a16:creationId xmlns:a16="http://schemas.microsoft.com/office/drawing/2014/main" id="{8C3BA003-2FDE-4AEE-78D2-07F3D88E4D76}"/>
              </a:ext>
            </a:extLst>
          </p:cNvPr>
          <p:cNvPicPr>
            <a:picLocks noChangeAspect="1"/>
          </p:cNvPicPr>
          <p:nvPr/>
        </p:nvPicPr>
        <p:blipFill>
          <a:blip r:embed="rId2"/>
          <a:stretch>
            <a:fillRect/>
          </a:stretch>
        </p:blipFill>
        <p:spPr>
          <a:xfrm>
            <a:off x="4202779" y="2006870"/>
            <a:ext cx="4229140" cy="283352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83" name="Freeform 6">
            <a:extLst>
              <a:ext uri="{FF2B5EF4-FFF2-40B4-BE49-F238E27FC236}">
                <a16:creationId xmlns:a16="http://schemas.microsoft.com/office/drawing/2014/main" id="{BBEE28A7-C83B-4DCB-9E66-AF58A0864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2084" name="Rectangle 2076">
            <a:extLst>
              <a:ext uri="{FF2B5EF4-FFF2-40B4-BE49-F238E27FC236}">
                <a16:creationId xmlns:a16="http://schemas.microsoft.com/office/drawing/2014/main" id="{BAD21EC9-9707-4723-8447-0D7FA381B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5" name="Freeform 23">
            <a:extLst>
              <a:ext uri="{FF2B5EF4-FFF2-40B4-BE49-F238E27FC236}">
                <a16:creationId xmlns:a16="http://schemas.microsoft.com/office/drawing/2014/main" id="{AABA95AA-8869-4123-BB01-8C85EFDF5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3477753"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607500" y="447188"/>
            <a:ext cx="2559813" cy="1559412"/>
          </a:xfrm>
        </p:spPr>
        <p:txBody>
          <a:bodyPr vert="horz" lIns="91440" tIns="45720" rIns="91440" bIns="45720" rtlCol="0" anchor="b">
            <a:normAutofit/>
          </a:bodyPr>
          <a:lstStyle/>
          <a:p>
            <a:pPr>
              <a:lnSpc>
                <a:spcPct val="90000"/>
              </a:lnSpc>
            </a:pPr>
            <a:r>
              <a:rPr lang="en-US" sz="2600" dirty="0">
                <a:cs typeface="+mj-cs"/>
              </a:rPr>
              <a:t>California House </a:t>
            </a:r>
            <a:r>
              <a:rPr lang="tr-TR" sz="2600" dirty="0" err="1">
                <a:cs typeface="+mj-cs"/>
              </a:rPr>
              <a:t>Prices</a:t>
            </a:r>
            <a:r>
              <a:rPr lang="tr-TR" sz="2600" dirty="0">
                <a:cs typeface="+mj-cs"/>
              </a:rPr>
              <a:t> </a:t>
            </a:r>
            <a:r>
              <a:rPr lang="en-US" sz="2600" dirty="0">
                <a:cs typeface="+mj-cs"/>
              </a:rPr>
              <a:t>– Visual 2 for EDA</a:t>
            </a:r>
          </a:p>
        </p:txBody>
      </p:sp>
      <p:sp>
        <p:nvSpPr>
          <p:cNvPr id="4" name="Metin kutusu 3">
            <a:extLst>
              <a:ext uri="{FF2B5EF4-FFF2-40B4-BE49-F238E27FC236}">
                <a16:creationId xmlns:a16="http://schemas.microsoft.com/office/drawing/2014/main" id="{1C4425AF-7A93-E043-7E8E-96ECFFE7ACFC}"/>
              </a:ext>
            </a:extLst>
          </p:cNvPr>
          <p:cNvSpPr txBox="1"/>
          <p:nvPr/>
        </p:nvSpPr>
        <p:spPr>
          <a:xfrm>
            <a:off x="614034" y="2413000"/>
            <a:ext cx="2553279" cy="3632200"/>
          </a:xfrm>
          <a:prstGeom prst="rect">
            <a:avLst/>
          </a:prstGeom>
        </p:spPr>
        <p:txBody>
          <a:bodyPr vert="horz" lIns="91440" tIns="45720" rIns="91440" bIns="45720" rtlCol="0" anchor="ctr">
            <a:normAutofit/>
          </a:bodyPr>
          <a:lstStyle/>
          <a:p>
            <a:pPr>
              <a:lnSpc>
                <a:spcPct val="90000"/>
              </a:lnSpc>
              <a:spcBef>
                <a:spcPct val="20000"/>
              </a:spcBef>
              <a:spcAft>
                <a:spcPts val="600"/>
              </a:spcAft>
              <a:buClr>
                <a:schemeClr val="accent1"/>
              </a:buClr>
              <a:buFont typeface="Wingdings 2" charset="2"/>
              <a:buChar char=""/>
            </a:pPr>
            <a:r>
              <a:rPr lang="en-US" sz="1100">
                <a:effectLst/>
              </a:rPr>
              <a:t> To evaluate feature interdependencies, a correlation matrix was constructed (Fig. 4). The analysis revealed a strong multicollinearity between features such as total_rooms, population, and households (correlation coefficients &gt; 0.9). This implies that these variables likely capture overlapping information and may contribute to model overfitting if not regularized or pruned. In contrast, the target variable showed relatively weak correlation values with individual features, indicating the necessity of non-linear or ensemble models to capture complex relationships in the data.</a:t>
            </a:r>
          </a:p>
        </p:txBody>
      </p:sp>
      <p:sp>
        <p:nvSpPr>
          <p:cNvPr id="2086" name="Rounded Rectangle 17">
            <a:extLst>
              <a:ext uri="{FF2B5EF4-FFF2-40B4-BE49-F238E27FC236}">
                <a16:creationId xmlns:a16="http://schemas.microsoft.com/office/drawing/2014/main" id="{68102155-1621-4AE4-8DD3-7730E2FFD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9208" y="958640"/>
            <a:ext cx="4702194"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sim 2" descr="metin, ekran görüntüsü, kare, diyagram içeren bir resim&#10;&#10;Yapay zeka tarafından oluşturulan içerik yanlış olabilir.">
            <a:extLst>
              <a:ext uri="{FF2B5EF4-FFF2-40B4-BE49-F238E27FC236}">
                <a16:creationId xmlns:a16="http://schemas.microsoft.com/office/drawing/2014/main" id="{6DECEFA8-005B-E5C0-6FC8-49603C3DB017}"/>
              </a:ext>
            </a:extLst>
          </p:cNvPr>
          <p:cNvPicPr>
            <a:picLocks noChangeAspect="1"/>
          </p:cNvPicPr>
          <p:nvPr/>
        </p:nvPicPr>
        <p:blipFill>
          <a:blip r:embed="rId2"/>
          <a:stretch>
            <a:fillRect/>
          </a:stretch>
        </p:blipFill>
        <p:spPr>
          <a:xfrm>
            <a:off x="4202779" y="2128457"/>
            <a:ext cx="4229140" cy="2590348"/>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eklif">
  <a:themeElements>
    <a:clrScheme name="Sıcak Mavi">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Teklif">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klif">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ACECE1E4-636E-48DB-87ED-4A76DC93378F}"/>
    </a:ext>
  </a:extLst>
</a:theme>
</file>

<file path=docProps/app.xml><?xml version="1.0" encoding="utf-8"?>
<Properties xmlns="http://schemas.openxmlformats.org/officeDocument/2006/extended-properties" xmlns:vt="http://schemas.openxmlformats.org/officeDocument/2006/docPropsVTypes">
  <Template>TM03457503[[fn=Teklif]]</Template>
  <TotalTime>425</TotalTime>
  <Words>2715</Words>
  <Application>Microsoft Office PowerPoint</Application>
  <PresentationFormat>Ekran Gösterisi (4:3)</PresentationFormat>
  <Paragraphs>85</Paragraphs>
  <Slides>24</Slides>
  <Notes>0</Notes>
  <HiddenSlides>0</HiddenSlides>
  <MMClips>0</MMClips>
  <ScaleCrop>false</ScaleCrop>
  <HeadingPairs>
    <vt:vector size="6" baseType="variant">
      <vt:variant>
        <vt:lpstr>Kullanılan Yazı Tipleri</vt:lpstr>
      </vt:variant>
      <vt:variant>
        <vt:i4>8</vt:i4>
      </vt:variant>
      <vt:variant>
        <vt:lpstr>Tema</vt:lpstr>
      </vt:variant>
      <vt:variant>
        <vt:i4>1</vt:i4>
      </vt:variant>
      <vt:variant>
        <vt:lpstr>Slayt Başlıkları</vt:lpstr>
      </vt:variant>
      <vt:variant>
        <vt:i4>24</vt:i4>
      </vt:variant>
    </vt:vector>
  </HeadingPairs>
  <TitlesOfParts>
    <vt:vector size="33" baseType="lpstr">
      <vt:lpstr>Aptos</vt:lpstr>
      <vt:lpstr>Aptos Display</vt:lpstr>
      <vt:lpstr>Arial</vt:lpstr>
      <vt:lpstr>Century Gothic</vt:lpstr>
      <vt:lpstr>Century Gothic (Gövde)</vt:lpstr>
      <vt:lpstr>Nunito</vt:lpstr>
      <vt:lpstr>Times New Roman</vt:lpstr>
      <vt:lpstr>Wingdings 2</vt:lpstr>
      <vt:lpstr>Teklif</vt:lpstr>
      <vt:lpstr>House Pricing with  Machine Learning</vt:lpstr>
      <vt:lpstr>Introduction</vt:lpstr>
      <vt:lpstr>Literature Review</vt:lpstr>
      <vt:lpstr>PowerPoint Sunusu</vt:lpstr>
      <vt:lpstr>California House Prices</vt:lpstr>
      <vt:lpstr>California House Prices – Preprocessing</vt:lpstr>
      <vt:lpstr>California House Prices – Preprocessing </vt:lpstr>
      <vt:lpstr>California House Prices – Visual1 for EDA</vt:lpstr>
      <vt:lpstr>California House Prices – Visual 2 for EDA</vt:lpstr>
      <vt:lpstr>PowerPoint Sunusu</vt:lpstr>
      <vt:lpstr>House Prices – Advanced Regression Technique</vt:lpstr>
      <vt:lpstr>House Prices – Advanced Regression Technique Preprocessing </vt:lpstr>
      <vt:lpstr>House Prices – Advanced Regression Technique Preprocessing </vt:lpstr>
      <vt:lpstr>House Prices – Advanced for Regression Visual 1,2 for EDA</vt:lpstr>
      <vt:lpstr>Modelling</vt:lpstr>
      <vt:lpstr>XGBoost</vt:lpstr>
      <vt:lpstr>Catboost</vt:lpstr>
      <vt:lpstr>Randomforest</vt:lpstr>
      <vt:lpstr>PowerPoint Sunusu</vt:lpstr>
      <vt:lpstr>PowerPoint Sunusu</vt:lpstr>
      <vt:lpstr>Hyperparameter Optimization</vt:lpstr>
      <vt:lpstr>Results – House Prices Advanced Regression</vt:lpstr>
      <vt:lpstr>Results – California Dataset</vt:lpstr>
      <vt:lpstr>            Thank you  Salih Birdal Information System Engineering Student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SALİH BİRDAL</cp:lastModifiedBy>
  <cp:revision>25</cp:revision>
  <dcterms:created xsi:type="dcterms:W3CDTF">2013-01-27T09:14:16Z</dcterms:created>
  <dcterms:modified xsi:type="dcterms:W3CDTF">2025-05-15T10:06:01Z</dcterms:modified>
  <cp:category/>
</cp:coreProperties>
</file>